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Heebo" charset="-79"/>
      <p:regular r:id="rId11"/>
    </p:embeddedFont>
    <p:embeddedFont>
      <p:font typeface="Crimson Pro" charset="0"/>
      <p:regular r:id="rId12"/>
    </p:embeddedFont>
    <p:embeddedFont>
      <p:font typeface="Calibri" pitchFamily="34" charset="0"/>
      <p:regular r:id="rId13"/>
      <p:bold r:id="rId14"/>
      <p:italic r:id="rId15"/>
      <p:boldItalic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80" d="100"/>
          <a:sy n="80" d="100"/>
        </p:scale>
        <p:origin x="-139" y="-58"/>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26601B1E-DAB6-4333-85D9-DB524FFA6334}" type="datetimeFigureOut">
              <a:rPr lang="en-IN" smtClean="0"/>
              <a:t>13-09-2024</a:t>
            </a:fld>
            <a:endParaRPr lang="en-IN"/>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ECDF45F9-C6C8-4D33-BB33-10FC68632A78}" type="slidenum">
              <a:rPr lang="en-IN" smtClean="0"/>
              <a:t>‹#›</a:t>
            </a:fld>
            <a:endParaRPr lang="en-IN"/>
          </a:p>
        </p:txBody>
      </p:sp>
    </p:spTree>
    <p:extLst>
      <p:ext uri="{BB962C8B-B14F-4D97-AF65-F5344CB8AC3E}">
        <p14:creationId xmlns:p14="http://schemas.microsoft.com/office/powerpoint/2010/main" val="34188185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338"/>
          </a:xfrm>
          <a:prstGeom prst="rect">
            <a:avLst/>
          </a:prstGeom>
        </p:spPr>
      </p:pic>
      <p:sp>
        <p:nvSpPr>
          <p:cNvPr id="3" name="Text 0"/>
          <p:cNvSpPr/>
          <p:nvPr/>
        </p:nvSpPr>
        <p:spPr>
          <a:xfrm>
            <a:off x="6270903" y="616387"/>
            <a:ext cx="7574994" cy="3867150"/>
          </a:xfrm>
          <a:prstGeom prst="rect">
            <a:avLst/>
          </a:prstGeom>
          <a:noFill/>
          <a:ln/>
        </p:spPr>
        <p:txBody>
          <a:bodyPr wrap="square" lIns="0" tIns="0" rIns="0" bIns="0" rtlCol="0" anchor="t"/>
          <a:lstStyle/>
          <a:p>
            <a:pPr marL="0" indent="0">
              <a:lnSpc>
                <a:spcPts val="7600"/>
              </a:lnSpc>
              <a:buNone/>
            </a:pPr>
            <a:r>
              <a:rPr lang="en-US" sz="6050" dirty="0">
                <a:solidFill>
                  <a:srgbClr val="152D47"/>
                </a:solidFill>
                <a:latin typeface="Crimson Pro" pitchFamily="34" charset="0"/>
                <a:ea typeface="Crimson Pro" pitchFamily="34" charset="-122"/>
                <a:cs typeface="Crimson Pro" pitchFamily="34" charset="-120"/>
              </a:rPr>
              <a:t>Navigating the Evolving Landscape of Industrial Data Regulations</a:t>
            </a:r>
            <a:endParaRPr lang="en-US" sz="6050" dirty="0"/>
          </a:p>
        </p:txBody>
      </p:sp>
      <p:sp>
        <p:nvSpPr>
          <p:cNvPr id="4" name="Text 1"/>
          <p:cNvSpPr/>
          <p:nvPr/>
        </p:nvSpPr>
        <p:spPr>
          <a:xfrm>
            <a:off x="6270903" y="4819769"/>
            <a:ext cx="7574994" cy="2151698"/>
          </a:xfrm>
          <a:prstGeom prst="rect">
            <a:avLst/>
          </a:prstGeom>
          <a:noFill/>
          <a:ln/>
        </p:spPr>
        <p:txBody>
          <a:bodyPr wrap="square" lIns="0" tIns="0" rIns="0" bIns="0" rtlCol="0" anchor="t"/>
          <a:lstStyle/>
          <a:p>
            <a:pPr marL="0" indent="0">
              <a:lnSpc>
                <a:spcPts val="2800"/>
              </a:lnSpc>
              <a:buNone/>
            </a:pPr>
            <a:r>
              <a:rPr lang="en-US" sz="1750" dirty="0">
                <a:solidFill>
                  <a:srgbClr val="4C4C4D"/>
                </a:solidFill>
                <a:latin typeface="Heebo" pitchFamily="34" charset="0"/>
                <a:ea typeface="Heebo" pitchFamily="34" charset="-122"/>
                <a:cs typeface="Heebo" pitchFamily="34" charset="-120"/>
              </a:rPr>
              <a:t>The industrial landscape is rapidly evolving, driven by advancements in data technology and the increasing importance of data security and sustainability. To navigate this complex environment, it's crucial to understand the latest regulations shaping industrial data management. This presentation will explore key updates </a:t>
            </a:r>
            <a:r>
              <a:rPr lang="en-US" sz="1750" dirty="0" smtClean="0">
                <a:solidFill>
                  <a:srgbClr val="4C4C4D"/>
                </a:solidFill>
                <a:latin typeface="Heebo" pitchFamily="34" charset="0"/>
                <a:ea typeface="Heebo" pitchFamily="34" charset="-122"/>
                <a:cs typeface="Heebo" pitchFamily="34" charset="-120"/>
              </a:rPr>
              <a:t>till</a:t>
            </a:r>
            <a:r>
              <a:rPr lang="en-US" sz="1750" dirty="0" smtClean="0">
                <a:solidFill>
                  <a:srgbClr val="4C4C4D"/>
                </a:solidFill>
                <a:latin typeface="Heebo" pitchFamily="34" charset="0"/>
                <a:ea typeface="Heebo" pitchFamily="34" charset="-122"/>
                <a:cs typeface="Heebo" pitchFamily="34" charset="-120"/>
              </a:rPr>
              <a:t> </a:t>
            </a:r>
            <a:r>
              <a:rPr lang="en-US" sz="1750" dirty="0">
                <a:solidFill>
                  <a:srgbClr val="4C4C4D"/>
                </a:solidFill>
                <a:latin typeface="Heebo" pitchFamily="34" charset="0"/>
                <a:ea typeface="Heebo" pitchFamily="34" charset="-122"/>
                <a:cs typeface="Heebo" pitchFamily="34" charset="-120"/>
              </a:rPr>
              <a:t>2024, highlighting their impact on industries worldwide.</a:t>
            </a:r>
            <a:endParaRPr lang="en-US" sz="1750" dirty="0"/>
          </a:p>
        </p:txBody>
      </p:sp>
      <p:sp>
        <p:nvSpPr>
          <p:cNvPr id="5" name="Shape 2"/>
          <p:cNvSpPr/>
          <p:nvPr/>
        </p:nvSpPr>
        <p:spPr>
          <a:xfrm>
            <a:off x="6270903" y="7240429"/>
            <a:ext cx="358616" cy="358616"/>
          </a:xfrm>
          <a:prstGeom prst="roundRect">
            <a:avLst>
              <a:gd name="adj" fmla="val 25495476"/>
            </a:avLst>
          </a:prstGeom>
          <a:noFill/>
          <a:ln w="7620">
            <a:solidFill>
              <a:srgbClr val="FFFFFF"/>
            </a:solidFill>
            <a:prstDash val="solid"/>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49578" y="536972"/>
            <a:ext cx="7817644" cy="1184196"/>
          </a:xfrm>
          <a:prstGeom prst="rect">
            <a:avLst/>
          </a:prstGeom>
          <a:noFill/>
          <a:ln/>
        </p:spPr>
        <p:txBody>
          <a:bodyPr wrap="square" lIns="0" tIns="0" rIns="0" bIns="0" rtlCol="0" anchor="t"/>
          <a:lstStyle/>
          <a:p>
            <a:pPr marL="0" indent="0">
              <a:lnSpc>
                <a:spcPts val="4650"/>
              </a:lnSpc>
              <a:buNone/>
            </a:pPr>
            <a:r>
              <a:rPr lang="en-US" sz="3700" dirty="0">
                <a:solidFill>
                  <a:srgbClr val="152D47"/>
                </a:solidFill>
                <a:latin typeface="Crimson Pro" pitchFamily="34" charset="0"/>
                <a:ea typeface="Crimson Pro" pitchFamily="34" charset="-122"/>
                <a:cs typeface="Crimson Pro" pitchFamily="34" charset="-120"/>
              </a:rPr>
              <a:t>EU Data Centre Sustainability Reporting Obligations</a:t>
            </a:r>
            <a:endParaRPr lang="en-US" sz="3700" dirty="0"/>
          </a:p>
        </p:txBody>
      </p:sp>
      <p:sp>
        <p:nvSpPr>
          <p:cNvPr id="4" name="Text 1"/>
          <p:cNvSpPr/>
          <p:nvPr/>
        </p:nvSpPr>
        <p:spPr>
          <a:xfrm>
            <a:off x="6149578" y="2005370"/>
            <a:ext cx="7817644" cy="606504"/>
          </a:xfrm>
          <a:prstGeom prst="rect">
            <a:avLst/>
          </a:prstGeom>
          <a:noFill/>
          <a:ln/>
        </p:spPr>
        <p:txBody>
          <a:bodyPr wrap="square" lIns="0" tIns="0" rIns="0" bIns="0" rtlCol="0" anchor="t"/>
          <a:lstStyle/>
          <a:p>
            <a:pPr marL="0" indent="0">
              <a:lnSpc>
                <a:spcPts val="2350"/>
              </a:lnSpc>
              <a:buNone/>
            </a:pPr>
            <a:r>
              <a:rPr lang="en-US" sz="1450" dirty="0">
                <a:solidFill>
                  <a:srgbClr val="4C4C4D"/>
                </a:solidFill>
                <a:latin typeface="Heebo" pitchFamily="34" charset="0"/>
                <a:ea typeface="Heebo" pitchFamily="34" charset="-122"/>
                <a:cs typeface="Heebo" pitchFamily="34" charset="-120"/>
              </a:rPr>
              <a:t>The EU's Data Centre Sustainability Reporting Obligations are a significant development in the realm of industrial data governance.</a:t>
            </a:r>
            <a:endParaRPr lang="en-US" sz="1450" dirty="0"/>
          </a:p>
        </p:txBody>
      </p:sp>
      <p:sp>
        <p:nvSpPr>
          <p:cNvPr id="5" name="Shape 2"/>
          <p:cNvSpPr/>
          <p:nvPr/>
        </p:nvSpPr>
        <p:spPr>
          <a:xfrm>
            <a:off x="6422350" y="2824996"/>
            <a:ext cx="22860" cy="4867632"/>
          </a:xfrm>
          <a:prstGeom prst="roundRect">
            <a:avLst>
              <a:gd name="adj" fmla="val 124350"/>
            </a:avLst>
          </a:prstGeom>
          <a:solidFill>
            <a:srgbClr val="D8D4D4"/>
          </a:solidFill>
          <a:ln/>
        </p:spPr>
      </p:sp>
      <p:sp>
        <p:nvSpPr>
          <p:cNvPr id="6" name="Shape 3"/>
          <p:cNvSpPr/>
          <p:nvPr/>
        </p:nvSpPr>
        <p:spPr>
          <a:xfrm>
            <a:off x="6624102" y="3239810"/>
            <a:ext cx="663178" cy="22860"/>
          </a:xfrm>
          <a:prstGeom prst="roundRect">
            <a:avLst>
              <a:gd name="adj" fmla="val 124350"/>
            </a:avLst>
          </a:prstGeom>
          <a:solidFill>
            <a:srgbClr val="D8D4D4"/>
          </a:solidFill>
          <a:ln/>
        </p:spPr>
      </p:sp>
      <p:sp>
        <p:nvSpPr>
          <p:cNvPr id="7" name="Shape 4"/>
          <p:cNvSpPr/>
          <p:nvPr/>
        </p:nvSpPr>
        <p:spPr>
          <a:xfrm>
            <a:off x="6220599" y="3038118"/>
            <a:ext cx="426363" cy="426363"/>
          </a:xfrm>
          <a:prstGeom prst="roundRect">
            <a:avLst>
              <a:gd name="adj" fmla="val 6667"/>
            </a:avLst>
          </a:prstGeom>
          <a:solidFill>
            <a:srgbClr val="F2EEEE"/>
          </a:solidFill>
          <a:ln/>
        </p:spPr>
      </p:sp>
      <p:sp>
        <p:nvSpPr>
          <p:cNvPr id="8" name="Text 5"/>
          <p:cNvSpPr/>
          <p:nvPr/>
        </p:nvSpPr>
        <p:spPr>
          <a:xfrm>
            <a:off x="6382881" y="3109079"/>
            <a:ext cx="101679" cy="284321"/>
          </a:xfrm>
          <a:prstGeom prst="rect">
            <a:avLst/>
          </a:prstGeom>
          <a:noFill/>
          <a:ln/>
        </p:spPr>
        <p:txBody>
          <a:bodyPr wrap="none" lIns="0" tIns="0" rIns="0" bIns="0" rtlCol="0" anchor="t"/>
          <a:lstStyle/>
          <a:p>
            <a:pPr marL="0" indent="0" algn="ctr">
              <a:lnSpc>
                <a:spcPts val="2200"/>
              </a:lnSpc>
              <a:buNone/>
            </a:pPr>
            <a:r>
              <a:rPr lang="en-US" sz="2200" dirty="0">
                <a:solidFill>
                  <a:srgbClr val="4C4C4D"/>
                </a:solidFill>
                <a:latin typeface="Crimson Pro" pitchFamily="34" charset="0"/>
                <a:ea typeface="Crimson Pro" pitchFamily="34" charset="-122"/>
                <a:cs typeface="Crimson Pro" pitchFamily="34" charset="-120"/>
              </a:rPr>
              <a:t>1</a:t>
            </a:r>
            <a:endParaRPr lang="en-US" sz="2200" dirty="0"/>
          </a:p>
        </p:txBody>
      </p:sp>
      <p:sp>
        <p:nvSpPr>
          <p:cNvPr id="9" name="Text 6"/>
          <p:cNvSpPr/>
          <p:nvPr/>
        </p:nvSpPr>
        <p:spPr>
          <a:xfrm>
            <a:off x="7476053" y="3014424"/>
            <a:ext cx="2368748" cy="296108"/>
          </a:xfrm>
          <a:prstGeom prst="rect">
            <a:avLst/>
          </a:prstGeom>
          <a:noFill/>
          <a:ln/>
        </p:spPr>
        <p:txBody>
          <a:bodyPr wrap="none" lIns="0" tIns="0" rIns="0" bIns="0" rtlCol="0" anchor="t"/>
          <a:lstStyle/>
          <a:p>
            <a:pPr marL="0" indent="0" algn="l">
              <a:lnSpc>
                <a:spcPts val="2300"/>
              </a:lnSpc>
              <a:buNone/>
            </a:pPr>
            <a:r>
              <a:rPr lang="en-US" sz="1850" dirty="0">
                <a:solidFill>
                  <a:srgbClr val="4C4C4D"/>
                </a:solidFill>
                <a:latin typeface="Crimson Pro" pitchFamily="34" charset="0"/>
                <a:ea typeface="Crimson Pro" pitchFamily="34" charset="-122"/>
                <a:cs typeface="Crimson Pro" pitchFamily="34" charset="-120"/>
              </a:rPr>
              <a:t>Scope</a:t>
            </a:r>
            <a:endParaRPr lang="en-US" sz="1850" dirty="0"/>
          </a:p>
        </p:txBody>
      </p:sp>
      <p:sp>
        <p:nvSpPr>
          <p:cNvPr id="10" name="Text 7"/>
          <p:cNvSpPr/>
          <p:nvPr/>
        </p:nvSpPr>
        <p:spPr>
          <a:xfrm>
            <a:off x="7476053" y="3424238"/>
            <a:ext cx="6491168" cy="606504"/>
          </a:xfrm>
          <a:prstGeom prst="rect">
            <a:avLst/>
          </a:prstGeom>
          <a:noFill/>
          <a:ln/>
        </p:spPr>
        <p:txBody>
          <a:bodyPr wrap="square" lIns="0" tIns="0" rIns="0" bIns="0" rtlCol="0" anchor="t"/>
          <a:lstStyle/>
          <a:p>
            <a:pPr marL="0" indent="0" algn="l">
              <a:lnSpc>
                <a:spcPts val="2350"/>
              </a:lnSpc>
              <a:buNone/>
            </a:pPr>
            <a:r>
              <a:rPr lang="en-US" sz="1450" dirty="0">
                <a:solidFill>
                  <a:srgbClr val="4C4C4D"/>
                </a:solidFill>
                <a:latin typeface="Heebo" pitchFamily="34" charset="0"/>
                <a:ea typeface="Heebo" pitchFamily="34" charset="-122"/>
                <a:cs typeface="Heebo" pitchFamily="34" charset="-120"/>
              </a:rPr>
              <a:t>The regulation covers data centres with a power demand of at least 500 KW, encompassing a substantial portion of the industry.</a:t>
            </a:r>
            <a:endParaRPr lang="en-US" sz="1450" dirty="0"/>
          </a:p>
        </p:txBody>
      </p:sp>
      <p:sp>
        <p:nvSpPr>
          <p:cNvPr id="11" name="Shape 8"/>
          <p:cNvSpPr/>
          <p:nvPr/>
        </p:nvSpPr>
        <p:spPr>
          <a:xfrm>
            <a:off x="6624102" y="4824413"/>
            <a:ext cx="663178" cy="22860"/>
          </a:xfrm>
          <a:prstGeom prst="roundRect">
            <a:avLst>
              <a:gd name="adj" fmla="val 124350"/>
            </a:avLst>
          </a:prstGeom>
          <a:solidFill>
            <a:srgbClr val="D8D4D4"/>
          </a:solidFill>
          <a:ln/>
        </p:spPr>
      </p:sp>
      <p:sp>
        <p:nvSpPr>
          <p:cNvPr id="12" name="Shape 9"/>
          <p:cNvSpPr/>
          <p:nvPr/>
        </p:nvSpPr>
        <p:spPr>
          <a:xfrm>
            <a:off x="6220599" y="4622721"/>
            <a:ext cx="426363" cy="426363"/>
          </a:xfrm>
          <a:prstGeom prst="roundRect">
            <a:avLst>
              <a:gd name="adj" fmla="val 6667"/>
            </a:avLst>
          </a:prstGeom>
          <a:solidFill>
            <a:srgbClr val="F2EEEE"/>
          </a:solidFill>
          <a:ln/>
        </p:spPr>
      </p:sp>
      <p:sp>
        <p:nvSpPr>
          <p:cNvPr id="13" name="Text 10"/>
          <p:cNvSpPr/>
          <p:nvPr/>
        </p:nvSpPr>
        <p:spPr>
          <a:xfrm>
            <a:off x="6363236" y="4693682"/>
            <a:ext cx="141089" cy="284321"/>
          </a:xfrm>
          <a:prstGeom prst="rect">
            <a:avLst/>
          </a:prstGeom>
          <a:noFill/>
          <a:ln/>
        </p:spPr>
        <p:txBody>
          <a:bodyPr wrap="none" lIns="0" tIns="0" rIns="0" bIns="0" rtlCol="0" anchor="t"/>
          <a:lstStyle/>
          <a:p>
            <a:pPr marL="0" indent="0" algn="ctr">
              <a:lnSpc>
                <a:spcPts val="2200"/>
              </a:lnSpc>
              <a:buNone/>
            </a:pPr>
            <a:r>
              <a:rPr lang="en-US" sz="2200" dirty="0">
                <a:solidFill>
                  <a:srgbClr val="4C4C4D"/>
                </a:solidFill>
                <a:latin typeface="Crimson Pro" pitchFamily="34" charset="0"/>
                <a:ea typeface="Crimson Pro" pitchFamily="34" charset="-122"/>
                <a:cs typeface="Crimson Pro" pitchFamily="34" charset="-120"/>
              </a:rPr>
              <a:t>2</a:t>
            </a:r>
            <a:endParaRPr lang="en-US" sz="2200" dirty="0"/>
          </a:p>
        </p:txBody>
      </p:sp>
      <p:sp>
        <p:nvSpPr>
          <p:cNvPr id="14" name="Text 11"/>
          <p:cNvSpPr/>
          <p:nvPr/>
        </p:nvSpPr>
        <p:spPr>
          <a:xfrm>
            <a:off x="7476053" y="4599027"/>
            <a:ext cx="2398752" cy="296108"/>
          </a:xfrm>
          <a:prstGeom prst="rect">
            <a:avLst/>
          </a:prstGeom>
          <a:noFill/>
          <a:ln/>
        </p:spPr>
        <p:txBody>
          <a:bodyPr wrap="none" lIns="0" tIns="0" rIns="0" bIns="0" rtlCol="0" anchor="t"/>
          <a:lstStyle/>
          <a:p>
            <a:pPr marL="0" indent="0" algn="l">
              <a:lnSpc>
                <a:spcPts val="2300"/>
              </a:lnSpc>
              <a:buNone/>
            </a:pPr>
            <a:r>
              <a:rPr lang="en-US" sz="1850" dirty="0">
                <a:solidFill>
                  <a:srgbClr val="4C4C4D"/>
                </a:solidFill>
                <a:latin typeface="Crimson Pro" pitchFamily="34" charset="0"/>
                <a:ea typeface="Crimson Pro" pitchFamily="34" charset="-122"/>
                <a:cs typeface="Crimson Pro" pitchFamily="34" charset="-120"/>
              </a:rPr>
              <a:t>Reporting Requirements</a:t>
            </a:r>
            <a:endParaRPr lang="en-US" sz="1850" dirty="0"/>
          </a:p>
        </p:txBody>
      </p:sp>
      <p:sp>
        <p:nvSpPr>
          <p:cNvPr id="15" name="Text 12"/>
          <p:cNvSpPr/>
          <p:nvPr/>
        </p:nvSpPr>
        <p:spPr>
          <a:xfrm>
            <a:off x="7476053" y="5008840"/>
            <a:ext cx="6491168" cy="606504"/>
          </a:xfrm>
          <a:prstGeom prst="rect">
            <a:avLst/>
          </a:prstGeom>
          <a:noFill/>
          <a:ln/>
        </p:spPr>
        <p:txBody>
          <a:bodyPr wrap="square" lIns="0" tIns="0" rIns="0" bIns="0" rtlCol="0" anchor="t"/>
          <a:lstStyle/>
          <a:p>
            <a:pPr marL="0" indent="0" algn="l">
              <a:lnSpc>
                <a:spcPts val="2350"/>
              </a:lnSpc>
              <a:buNone/>
            </a:pPr>
            <a:r>
              <a:rPr lang="en-US" sz="1450" dirty="0">
                <a:solidFill>
                  <a:srgbClr val="4C4C4D"/>
                </a:solidFill>
                <a:latin typeface="Heebo" pitchFamily="34" charset="0"/>
                <a:ea typeface="Heebo" pitchFamily="34" charset="-122"/>
                <a:cs typeface="Heebo" pitchFamily="34" charset="-120"/>
              </a:rPr>
              <a:t>Data centre operators must report specific KPIs related to energy, ICT, and data traffic, contributing to improved transparency and accountability.</a:t>
            </a:r>
            <a:endParaRPr lang="en-US" sz="1450" dirty="0"/>
          </a:p>
        </p:txBody>
      </p:sp>
      <p:sp>
        <p:nvSpPr>
          <p:cNvPr id="16" name="Shape 13"/>
          <p:cNvSpPr/>
          <p:nvPr/>
        </p:nvSpPr>
        <p:spPr>
          <a:xfrm>
            <a:off x="6624102" y="6409015"/>
            <a:ext cx="663178" cy="22860"/>
          </a:xfrm>
          <a:prstGeom prst="roundRect">
            <a:avLst>
              <a:gd name="adj" fmla="val 124350"/>
            </a:avLst>
          </a:prstGeom>
          <a:solidFill>
            <a:srgbClr val="D8D4D4"/>
          </a:solidFill>
          <a:ln/>
        </p:spPr>
      </p:sp>
      <p:sp>
        <p:nvSpPr>
          <p:cNvPr id="17" name="Shape 14"/>
          <p:cNvSpPr/>
          <p:nvPr/>
        </p:nvSpPr>
        <p:spPr>
          <a:xfrm>
            <a:off x="6220599" y="6207323"/>
            <a:ext cx="426363" cy="426363"/>
          </a:xfrm>
          <a:prstGeom prst="roundRect">
            <a:avLst>
              <a:gd name="adj" fmla="val 6667"/>
            </a:avLst>
          </a:prstGeom>
          <a:solidFill>
            <a:srgbClr val="F2EEEE"/>
          </a:solidFill>
          <a:ln/>
        </p:spPr>
      </p:sp>
      <p:sp>
        <p:nvSpPr>
          <p:cNvPr id="18" name="Text 15"/>
          <p:cNvSpPr/>
          <p:nvPr/>
        </p:nvSpPr>
        <p:spPr>
          <a:xfrm>
            <a:off x="6365260" y="6278285"/>
            <a:ext cx="136922" cy="284321"/>
          </a:xfrm>
          <a:prstGeom prst="rect">
            <a:avLst/>
          </a:prstGeom>
          <a:noFill/>
          <a:ln/>
        </p:spPr>
        <p:txBody>
          <a:bodyPr wrap="none" lIns="0" tIns="0" rIns="0" bIns="0" rtlCol="0" anchor="t"/>
          <a:lstStyle/>
          <a:p>
            <a:pPr marL="0" indent="0" algn="ctr">
              <a:lnSpc>
                <a:spcPts val="2200"/>
              </a:lnSpc>
              <a:buNone/>
            </a:pPr>
            <a:r>
              <a:rPr lang="en-US" sz="2200" dirty="0">
                <a:solidFill>
                  <a:srgbClr val="4C4C4D"/>
                </a:solidFill>
                <a:latin typeface="Crimson Pro" pitchFamily="34" charset="0"/>
                <a:ea typeface="Crimson Pro" pitchFamily="34" charset="-122"/>
                <a:cs typeface="Crimson Pro" pitchFamily="34" charset="-120"/>
              </a:rPr>
              <a:t>3</a:t>
            </a:r>
            <a:endParaRPr lang="en-US" sz="2200" dirty="0"/>
          </a:p>
        </p:txBody>
      </p:sp>
      <p:sp>
        <p:nvSpPr>
          <p:cNvPr id="19" name="Text 16"/>
          <p:cNvSpPr/>
          <p:nvPr/>
        </p:nvSpPr>
        <p:spPr>
          <a:xfrm>
            <a:off x="7476053" y="6183630"/>
            <a:ext cx="2368748" cy="296108"/>
          </a:xfrm>
          <a:prstGeom prst="rect">
            <a:avLst/>
          </a:prstGeom>
          <a:noFill/>
          <a:ln/>
        </p:spPr>
        <p:txBody>
          <a:bodyPr wrap="none" lIns="0" tIns="0" rIns="0" bIns="0" rtlCol="0" anchor="t"/>
          <a:lstStyle/>
          <a:p>
            <a:pPr marL="0" indent="0" algn="l">
              <a:lnSpc>
                <a:spcPts val="2300"/>
              </a:lnSpc>
              <a:buNone/>
            </a:pPr>
            <a:r>
              <a:rPr lang="en-US" sz="1850" dirty="0">
                <a:solidFill>
                  <a:srgbClr val="4C4C4D"/>
                </a:solidFill>
                <a:latin typeface="Crimson Pro" pitchFamily="34" charset="0"/>
                <a:ea typeface="Crimson Pro" pitchFamily="34" charset="-122"/>
                <a:cs typeface="Crimson Pro" pitchFamily="34" charset="-120"/>
              </a:rPr>
              <a:t>Impact</a:t>
            </a:r>
            <a:endParaRPr lang="en-US" sz="1850" dirty="0"/>
          </a:p>
        </p:txBody>
      </p:sp>
      <p:sp>
        <p:nvSpPr>
          <p:cNvPr id="20" name="Text 17"/>
          <p:cNvSpPr/>
          <p:nvPr/>
        </p:nvSpPr>
        <p:spPr>
          <a:xfrm>
            <a:off x="7476053" y="6593443"/>
            <a:ext cx="6491168" cy="909757"/>
          </a:xfrm>
          <a:prstGeom prst="rect">
            <a:avLst/>
          </a:prstGeom>
          <a:noFill/>
          <a:ln/>
        </p:spPr>
        <p:txBody>
          <a:bodyPr wrap="square" lIns="0" tIns="0" rIns="0" bIns="0" rtlCol="0" anchor="t"/>
          <a:lstStyle/>
          <a:p>
            <a:pPr marL="0" indent="0" algn="l">
              <a:lnSpc>
                <a:spcPts val="2350"/>
              </a:lnSpc>
              <a:buNone/>
            </a:pPr>
            <a:r>
              <a:rPr lang="en-US" sz="1450" dirty="0">
                <a:solidFill>
                  <a:srgbClr val="4C4C4D"/>
                </a:solidFill>
                <a:latin typeface="Heebo" pitchFamily="34" charset="0"/>
                <a:ea typeface="Heebo" pitchFamily="34" charset="-122"/>
                <a:cs typeface="Heebo" pitchFamily="34" charset="-120"/>
              </a:rPr>
              <a:t>These regulations promote sustainability and encourage data centres to monitor and report their environmental performance, leading to a more responsible industry.</a:t>
            </a:r>
            <a:endParaRPr lang="en-US" sz="1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1409819"/>
            <a:ext cx="12199739" cy="771525"/>
          </a:xfrm>
          <a:prstGeom prst="rect">
            <a:avLst/>
          </a:prstGeom>
          <a:noFill/>
          <a:ln/>
        </p:spPr>
        <p:txBody>
          <a:bodyPr wrap="none" lIns="0" tIns="0" rIns="0" bIns="0" rtlCol="0" anchor="t"/>
          <a:lstStyle/>
          <a:p>
            <a:pPr marL="0" indent="0">
              <a:lnSpc>
                <a:spcPts val="6050"/>
              </a:lnSpc>
              <a:buNone/>
            </a:pPr>
            <a:r>
              <a:rPr lang="en-US" sz="4850" dirty="0">
                <a:solidFill>
                  <a:srgbClr val="152D47"/>
                </a:solidFill>
                <a:latin typeface="Crimson Pro" pitchFamily="34" charset="0"/>
                <a:ea typeface="Crimson Pro" pitchFamily="34" charset="-122"/>
                <a:cs typeface="Crimson Pro" pitchFamily="34" charset="-120"/>
              </a:rPr>
              <a:t>Revised EU Industrial Emissions Directive (IED)</a:t>
            </a:r>
            <a:endParaRPr lang="en-US" sz="4850" dirty="0"/>
          </a:p>
        </p:txBody>
      </p:sp>
      <p:sp>
        <p:nvSpPr>
          <p:cNvPr id="3" name="Text 1"/>
          <p:cNvSpPr/>
          <p:nvPr/>
        </p:nvSpPr>
        <p:spPr>
          <a:xfrm>
            <a:off x="864037" y="2675096"/>
            <a:ext cx="12902327" cy="790099"/>
          </a:xfrm>
          <a:prstGeom prst="rect">
            <a:avLst/>
          </a:prstGeom>
          <a:noFill/>
          <a:ln/>
        </p:spPr>
        <p:txBody>
          <a:bodyPr wrap="square" lIns="0" tIns="0" rIns="0" bIns="0" rtlCol="0" anchor="t"/>
          <a:lstStyle/>
          <a:p>
            <a:pPr marL="0" indent="0">
              <a:lnSpc>
                <a:spcPts val="3100"/>
              </a:lnSpc>
              <a:buNone/>
            </a:pPr>
            <a:r>
              <a:rPr lang="en-US" sz="1900" dirty="0">
                <a:solidFill>
                  <a:srgbClr val="4C4C4D"/>
                </a:solidFill>
                <a:latin typeface="Heebo" pitchFamily="34" charset="0"/>
                <a:ea typeface="Heebo" pitchFamily="34" charset="-122"/>
                <a:cs typeface="Heebo" pitchFamily="34" charset="-120"/>
              </a:rPr>
              <a:t>The revised IED introduces stricter emission limits and expands its scope to cover more industrial sectors, including those dealing with battery manufacturing and metal mining.</a:t>
            </a:r>
            <a:endParaRPr lang="en-US" sz="1900" dirty="0"/>
          </a:p>
        </p:txBody>
      </p:sp>
      <p:sp>
        <p:nvSpPr>
          <p:cNvPr id="4" name="Text 2"/>
          <p:cNvSpPr/>
          <p:nvPr/>
        </p:nvSpPr>
        <p:spPr>
          <a:xfrm>
            <a:off x="864037" y="3989665"/>
            <a:ext cx="3086100" cy="385763"/>
          </a:xfrm>
          <a:prstGeom prst="rect">
            <a:avLst/>
          </a:prstGeom>
          <a:noFill/>
          <a:ln/>
        </p:spPr>
        <p:txBody>
          <a:bodyPr wrap="none" lIns="0" tIns="0" rIns="0" bIns="0" rtlCol="0" anchor="t"/>
          <a:lstStyle/>
          <a:p>
            <a:pPr marL="0" indent="0">
              <a:lnSpc>
                <a:spcPts val="3000"/>
              </a:lnSpc>
              <a:buNone/>
            </a:pPr>
            <a:r>
              <a:rPr lang="en-US" sz="2400" dirty="0">
                <a:solidFill>
                  <a:srgbClr val="152D47"/>
                </a:solidFill>
                <a:latin typeface="Crimson Pro" pitchFamily="34" charset="0"/>
                <a:ea typeface="Crimson Pro" pitchFamily="34" charset="-122"/>
                <a:cs typeface="Crimson Pro" pitchFamily="34" charset="-120"/>
              </a:rPr>
              <a:t>Key Focus</a:t>
            </a:r>
            <a:endParaRPr lang="en-US" sz="2400" dirty="0"/>
          </a:p>
        </p:txBody>
      </p:sp>
      <p:sp>
        <p:nvSpPr>
          <p:cNvPr id="5" name="Text 3"/>
          <p:cNvSpPr/>
          <p:nvPr/>
        </p:nvSpPr>
        <p:spPr>
          <a:xfrm>
            <a:off x="864037" y="4622244"/>
            <a:ext cx="3898821" cy="1975247"/>
          </a:xfrm>
          <a:prstGeom prst="rect">
            <a:avLst/>
          </a:prstGeom>
          <a:noFill/>
          <a:ln/>
        </p:spPr>
        <p:txBody>
          <a:bodyPr wrap="square" lIns="0" tIns="0" rIns="0" bIns="0" rtlCol="0" anchor="t"/>
          <a:lstStyle/>
          <a:p>
            <a:pPr marL="0" indent="0">
              <a:lnSpc>
                <a:spcPts val="3100"/>
              </a:lnSpc>
              <a:buNone/>
            </a:pPr>
            <a:r>
              <a:rPr lang="en-US" sz="1900" dirty="0">
                <a:solidFill>
                  <a:srgbClr val="4C4C4D"/>
                </a:solidFill>
                <a:latin typeface="Heebo" pitchFamily="34" charset="0"/>
                <a:ea typeface="Heebo" pitchFamily="34" charset="-122"/>
                <a:cs typeface="Heebo" pitchFamily="34" charset="-120"/>
              </a:rPr>
              <a:t>The directive aims to reduce key pollutants significantly by 2050, supporting the EU's transition towards a carbon-neutral and circular economy.</a:t>
            </a:r>
            <a:endParaRPr lang="en-US" sz="1900" dirty="0"/>
          </a:p>
        </p:txBody>
      </p:sp>
      <p:sp>
        <p:nvSpPr>
          <p:cNvPr id="6" name="Text 4"/>
          <p:cNvSpPr/>
          <p:nvPr/>
        </p:nvSpPr>
        <p:spPr>
          <a:xfrm>
            <a:off x="5372695" y="3989665"/>
            <a:ext cx="3086100" cy="385763"/>
          </a:xfrm>
          <a:prstGeom prst="rect">
            <a:avLst/>
          </a:prstGeom>
          <a:noFill/>
          <a:ln/>
        </p:spPr>
        <p:txBody>
          <a:bodyPr wrap="none" lIns="0" tIns="0" rIns="0" bIns="0" rtlCol="0" anchor="t"/>
          <a:lstStyle/>
          <a:p>
            <a:pPr marL="0" indent="0">
              <a:lnSpc>
                <a:spcPts val="3000"/>
              </a:lnSpc>
              <a:buNone/>
            </a:pPr>
            <a:r>
              <a:rPr lang="en-US" sz="2400" dirty="0">
                <a:solidFill>
                  <a:srgbClr val="152D47"/>
                </a:solidFill>
                <a:latin typeface="Crimson Pro" pitchFamily="34" charset="0"/>
                <a:ea typeface="Crimson Pro" pitchFamily="34" charset="-122"/>
                <a:cs typeface="Crimson Pro" pitchFamily="34" charset="-120"/>
              </a:rPr>
              <a:t>Impact</a:t>
            </a:r>
            <a:endParaRPr lang="en-US" sz="2400" dirty="0"/>
          </a:p>
        </p:txBody>
      </p:sp>
      <p:sp>
        <p:nvSpPr>
          <p:cNvPr id="7" name="Text 5"/>
          <p:cNvSpPr/>
          <p:nvPr/>
        </p:nvSpPr>
        <p:spPr>
          <a:xfrm>
            <a:off x="5372695" y="4622244"/>
            <a:ext cx="3898821" cy="1975247"/>
          </a:xfrm>
          <a:prstGeom prst="rect">
            <a:avLst/>
          </a:prstGeom>
          <a:noFill/>
          <a:ln/>
        </p:spPr>
        <p:txBody>
          <a:bodyPr wrap="square" lIns="0" tIns="0" rIns="0" bIns="0" rtlCol="0" anchor="t"/>
          <a:lstStyle/>
          <a:p>
            <a:pPr marL="0" indent="0">
              <a:lnSpc>
                <a:spcPts val="3100"/>
              </a:lnSpc>
              <a:buNone/>
            </a:pPr>
            <a:r>
              <a:rPr lang="en-US" sz="1900" dirty="0">
                <a:solidFill>
                  <a:srgbClr val="4C4C4D"/>
                </a:solidFill>
                <a:latin typeface="Heebo" pitchFamily="34" charset="0"/>
                <a:ea typeface="Heebo" pitchFamily="34" charset="-122"/>
                <a:cs typeface="Heebo" pitchFamily="34" charset="-120"/>
              </a:rPr>
              <a:t>Encourages innovation in cleaner technologies and promotes a right for citizens to seek compensation for health damages caused by illegal pollution.</a:t>
            </a:r>
            <a:endParaRPr lang="en-US" sz="1900" dirty="0"/>
          </a:p>
        </p:txBody>
      </p:sp>
      <p:sp>
        <p:nvSpPr>
          <p:cNvPr id="8" name="Text 6"/>
          <p:cNvSpPr/>
          <p:nvPr/>
        </p:nvSpPr>
        <p:spPr>
          <a:xfrm>
            <a:off x="9881354" y="3989665"/>
            <a:ext cx="3086100" cy="385763"/>
          </a:xfrm>
          <a:prstGeom prst="rect">
            <a:avLst/>
          </a:prstGeom>
          <a:noFill/>
          <a:ln/>
        </p:spPr>
        <p:txBody>
          <a:bodyPr wrap="none" lIns="0" tIns="0" rIns="0" bIns="0" rtlCol="0" anchor="t"/>
          <a:lstStyle/>
          <a:p>
            <a:pPr marL="0" indent="0">
              <a:lnSpc>
                <a:spcPts val="3000"/>
              </a:lnSpc>
              <a:buNone/>
            </a:pPr>
            <a:r>
              <a:rPr lang="en-US" sz="2400" dirty="0">
                <a:solidFill>
                  <a:srgbClr val="152D47"/>
                </a:solidFill>
                <a:latin typeface="Crimson Pro" pitchFamily="34" charset="0"/>
                <a:ea typeface="Crimson Pro" pitchFamily="34" charset="-122"/>
                <a:cs typeface="Crimson Pro" pitchFamily="34" charset="-120"/>
              </a:rPr>
              <a:t>Enhanced Enforcement</a:t>
            </a:r>
            <a:endParaRPr lang="en-US" sz="2400" dirty="0"/>
          </a:p>
        </p:txBody>
      </p:sp>
      <p:sp>
        <p:nvSpPr>
          <p:cNvPr id="9" name="Text 7"/>
          <p:cNvSpPr/>
          <p:nvPr/>
        </p:nvSpPr>
        <p:spPr>
          <a:xfrm>
            <a:off x="9881354" y="4622244"/>
            <a:ext cx="3898821" cy="1975247"/>
          </a:xfrm>
          <a:prstGeom prst="rect">
            <a:avLst/>
          </a:prstGeom>
          <a:noFill/>
          <a:ln/>
        </p:spPr>
        <p:txBody>
          <a:bodyPr wrap="square" lIns="0" tIns="0" rIns="0" bIns="0" rtlCol="0" anchor="t"/>
          <a:lstStyle/>
          <a:p>
            <a:pPr marL="0" indent="0">
              <a:lnSpc>
                <a:spcPts val="3100"/>
              </a:lnSpc>
              <a:buNone/>
            </a:pPr>
            <a:r>
              <a:rPr lang="en-US" sz="1900" dirty="0">
                <a:solidFill>
                  <a:srgbClr val="4C4C4D"/>
                </a:solidFill>
                <a:latin typeface="Heebo" pitchFamily="34" charset="0"/>
                <a:ea typeface="Heebo" pitchFamily="34" charset="-122"/>
                <a:cs typeface="Heebo" pitchFamily="34" charset="-120"/>
              </a:rPr>
              <a:t>The directive includes tougher penalties for non-compliance, encouraging businesses to prioritize environmental responsibility.</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0684" y="710327"/>
            <a:ext cx="7722632" cy="1269206"/>
          </a:xfrm>
          <a:prstGeom prst="rect">
            <a:avLst/>
          </a:prstGeom>
          <a:noFill/>
          <a:ln/>
        </p:spPr>
        <p:txBody>
          <a:bodyPr wrap="square" lIns="0" tIns="0" rIns="0" bIns="0" rtlCol="0" anchor="t"/>
          <a:lstStyle/>
          <a:p>
            <a:pPr marL="0" indent="0">
              <a:lnSpc>
                <a:spcPts val="4950"/>
              </a:lnSpc>
              <a:buNone/>
            </a:pPr>
            <a:r>
              <a:rPr lang="en-US" sz="3950" dirty="0">
                <a:solidFill>
                  <a:srgbClr val="152D47"/>
                </a:solidFill>
                <a:latin typeface="Crimson Pro" pitchFamily="34" charset="0"/>
                <a:ea typeface="Crimson Pro" pitchFamily="34" charset="-122"/>
                <a:cs typeface="Crimson Pro" pitchFamily="34" charset="-120"/>
              </a:rPr>
              <a:t>EU Industrial Emissions Portal Regulation (IEPR)</a:t>
            </a:r>
            <a:endParaRPr lang="en-US" sz="3950" dirty="0"/>
          </a:p>
        </p:txBody>
      </p:sp>
      <p:sp>
        <p:nvSpPr>
          <p:cNvPr id="4" name="Text 1"/>
          <p:cNvSpPr/>
          <p:nvPr/>
        </p:nvSpPr>
        <p:spPr>
          <a:xfrm>
            <a:off x="710684" y="2284095"/>
            <a:ext cx="7722632" cy="649605"/>
          </a:xfrm>
          <a:prstGeom prst="rect">
            <a:avLst/>
          </a:prstGeom>
          <a:noFill/>
          <a:ln/>
        </p:spPr>
        <p:txBody>
          <a:bodyPr wrap="square" lIns="0" tIns="0" rIns="0" bIns="0" rtlCol="0" anchor="t"/>
          <a:lstStyle/>
          <a:p>
            <a:pPr marL="0" indent="0">
              <a:lnSpc>
                <a:spcPts val="2550"/>
              </a:lnSpc>
              <a:buNone/>
            </a:pPr>
            <a:r>
              <a:rPr lang="en-US" sz="1550" dirty="0">
                <a:solidFill>
                  <a:srgbClr val="4C4C4D"/>
                </a:solidFill>
                <a:latin typeface="Heebo" pitchFamily="34" charset="0"/>
                <a:ea typeface="Heebo" pitchFamily="34" charset="-122"/>
                <a:cs typeface="Heebo" pitchFamily="34" charset="-120"/>
              </a:rPr>
              <a:t>The IEPR establishes the Industrial Emissions Portal, providing public access to valuable environmental data related to industrial installations across the EU.</a:t>
            </a:r>
            <a:endParaRPr lang="en-US" sz="1550" dirty="0"/>
          </a:p>
        </p:txBody>
      </p:sp>
      <p:sp>
        <p:nvSpPr>
          <p:cNvPr id="5" name="Shape 2"/>
          <p:cNvSpPr/>
          <p:nvPr/>
        </p:nvSpPr>
        <p:spPr>
          <a:xfrm>
            <a:off x="710684" y="3390424"/>
            <a:ext cx="456843" cy="456843"/>
          </a:xfrm>
          <a:prstGeom prst="roundRect">
            <a:avLst>
              <a:gd name="adj" fmla="val 6667"/>
            </a:avLst>
          </a:prstGeom>
          <a:solidFill>
            <a:srgbClr val="F2EEEE"/>
          </a:solidFill>
          <a:ln/>
        </p:spPr>
      </p:sp>
      <p:sp>
        <p:nvSpPr>
          <p:cNvPr id="6" name="Text 3"/>
          <p:cNvSpPr/>
          <p:nvPr/>
        </p:nvSpPr>
        <p:spPr>
          <a:xfrm>
            <a:off x="884634" y="3466505"/>
            <a:ext cx="108942" cy="304562"/>
          </a:xfrm>
          <a:prstGeom prst="rect">
            <a:avLst/>
          </a:prstGeom>
          <a:noFill/>
          <a:ln/>
        </p:spPr>
        <p:txBody>
          <a:bodyPr wrap="none" lIns="0" tIns="0" rIns="0" bIns="0" rtlCol="0" anchor="t"/>
          <a:lstStyle/>
          <a:p>
            <a:pPr marL="0" indent="0" algn="ctr">
              <a:lnSpc>
                <a:spcPts val="2350"/>
              </a:lnSpc>
              <a:buNone/>
            </a:pPr>
            <a:r>
              <a:rPr lang="en-US" sz="2350" dirty="0">
                <a:solidFill>
                  <a:srgbClr val="4C4C4D"/>
                </a:solidFill>
                <a:latin typeface="Crimson Pro" pitchFamily="34" charset="0"/>
                <a:ea typeface="Crimson Pro" pitchFamily="34" charset="-122"/>
                <a:cs typeface="Crimson Pro" pitchFamily="34" charset="-120"/>
              </a:rPr>
              <a:t>1</a:t>
            </a:r>
            <a:endParaRPr lang="en-US" sz="2350" dirty="0"/>
          </a:p>
        </p:txBody>
      </p:sp>
      <p:sp>
        <p:nvSpPr>
          <p:cNvPr id="7" name="Text 4"/>
          <p:cNvSpPr/>
          <p:nvPr/>
        </p:nvSpPr>
        <p:spPr>
          <a:xfrm>
            <a:off x="1370528" y="3390424"/>
            <a:ext cx="2538174" cy="317302"/>
          </a:xfrm>
          <a:prstGeom prst="rect">
            <a:avLst/>
          </a:prstGeom>
          <a:noFill/>
          <a:ln/>
        </p:spPr>
        <p:txBody>
          <a:bodyPr wrap="none" lIns="0" tIns="0" rIns="0" bIns="0" rtlCol="0" anchor="t"/>
          <a:lstStyle/>
          <a:p>
            <a:pPr marL="0" indent="0">
              <a:lnSpc>
                <a:spcPts val="2450"/>
              </a:lnSpc>
              <a:buNone/>
            </a:pPr>
            <a:r>
              <a:rPr lang="en-US" sz="1950" dirty="0">
                <a:solidFill>
                  <a:srgbClr val="4C4C4D"/>
                </a:solidFill>
                <a:latin typeface="Crimson Pro" pitchFamily="34" charset="0"/>
                <a:ea typeface="Crimson Pro" pitchFamily="34" charset="-122"/>
                <a:cs typeface="Crimson Pro" pitchFamily="34" charset="-120"/>
              </a:rPr>
              <a:t>Transparency</a:t>
            </a:r>
            <a:endParaRPr lang="en-US" sz="1950" dirty="0"/>
          </a:p>
        </p:txBody>
      </p:sp>
      <p:sp>
        <p:nvSpPr>
          <p:cNvPr id="8" name="Text 5"/>
          <p:cNvSpPr/>
          <p:nvPr/>
        </p:nvSpPr>
        <p:spPr>
          <a:xfrm>
            <a:off x="1370528" y="3829526"/>
            <a:ext cx="7062788" cy="649605"/>
          </a:xfrm>
          <a:prstGeom prst="rect">
            <a:avLst/>
          </a:prstGeom>
          <a:noFill/>
          <a:ln/>
        </p:spPr>
        <p:txBody>
          <a:bodyPr wrap="square" lIns="0" tIns="0" rIns="0" bIns="0" rtlCol="0" anchor="t"/>
          <a:lstStyle/>
          <a:p>
            <a:pPr marL="0" indent="0">
              <a:lnSpc>
                <a:spcPts val="2550"/>
              </a:lnSpc>
              <a:buNone/>
            </a:pPr>
            <a:r>
              <a:rPr lang="en-US" sz="1550" dirty="0">
                <a:solidFill>
                  <a:srgbClr val="4C4C4D"/>
                </a:solidFill>
                <a:latin typeface="Heebo" pitchFamily="34" charset="0"/>
                <a:ea typeface="Heebo" pitchFamily="34" charset="-122"/>
                <a:cs typeface="Heebo" pitchFamily="34" charset="-120"/>
              </a:rPr>
              <a:t>The portal promotes transparency and public access to environmental information, enabling informed decision-making and engagement.</a:t>
            </a:r>
            <a:endParaRPr lang="en-US" sz="1550" dirty="0"/>
          </a:p>
        </p:txBody>
      </p:sp>
      <p:sp>
        <p:nvSpPr>
          <p:cNvPr id="9" name="Shape 6"/>
          <p:cNvSpPr/>
          <p:nvPr/>
        </p:nvSpPr>
        <p:spPr>
          <a:xfrm>
            <a:off x="710684" y="4910495"/>
            <a:ext cx="456843" cy="456843"/>
          </a:xfrm>
          <a:prstGeom prst="roundRect">
            <a:avLst>
              <a:gd name="adj" fmla="val 6667"/>
            </a:avLst>
          </a:prstGeom>
          <a:solidFill>
            <a:srgbClr val="F2EEEE"/>
          </a:solidFill>
          <a:ln/>
        </p:spPr>
      </p:sp>
      <p:sp>
        <p:nvSpPr>
          <p:cNvPr id="10" name="Text 7"/>
          <p:cNvSpPr/>
          <p:nvPr/>
        </p:nvSpPr>
        <p:spPr>
          <a:xfrm>
            <a:off x="863441" y="4986576"/>
            <a:ext cx="151209" cy="304562"/>
          </a:xfrm>
          <a:prstGeom prst="rect">
            <a:avLst/>
          </a:prstGeom>
          <a:noFill/>
          <a:ln/>
        </p:spPr>
        <p:txBody>
          <a:bodyPr wrap="none" lIns="0" tIns="0" rIns="0" bIns="0" rtlCol="0" anchor="t"/>
          <a:lstStyle/>
          <a:p>
            <a:pPr marL="0" indent="0" algn="ctr">
              <a:lnSpc>
                <a:spcPts val="2350"/>
              </a:lnSpc>
              <a:buNone/>
            </a:pPr>
            <a:r>
              <a:rPr lang="en-US" sz="2350" dirty="0">
                <a:solidFill>
                  <a:srgbClr val="4C4C4D"/>
                </a:solidFill>
                <a:latin typeface="Crimson Pro" pitchFamily="34" charset="0"/>
                <a:ea typeface="Crimson Pro" pitchFamily="34" charset="-122"/>
                <a:cs typeface="Crimson Pro" pitchFamily="34" charset="-120"/>
              </a:rPr>
              <a:t>2</a:t>
            </a:r>
            <a:endParaRPr lang="en-US" sz="2350" dirty="0"/>
          </a:p>
        </p:txBody>
      </p:sp>
      <p:sp>
        <p:nvSpPr>
          <p:cNvPr id="11" name="Text 8"/>
          <p:cNvSpPr/>
          <p:nvPr/>
        </p:nvSpPr>
        <p:spPr>
          <a:xfrm>
            <a:off x="1370528" y="4910495"/>
            <a:ext cx="2538174" cy="317302"/>
          </a:xfrm>
          <a:prstGeom prst="rect">
            <a:avLst/>
          </a:prstGeom>
          <a:noFill/>
          <a:ln/>
        </p:spPr>
        <p:txBody>
          <a:bodyPr wrap="none" lIns="0" tIns="0" rIns="0" bIns="0" rtlCol="0" anchor="t"/>
          <a:lstStyle/>
          <a:p>
            <a:pPr marL="0" indent="0">
              <a:lnSpc>
                <a:spcPts val="2450"/>
              </a:lnSpc>
              <a:buNone/>
            </a:pPr>
            <a:r>
              <a:rPr lang="en-US" sz="1950" dirty="0">
                <a:solidFill>
                  <a:srgbClr val="4C4C4D"/>
                </a:solidFill>
                <a:latin typeface="Crimson Pro" pitchFamily="34" charset="0"/>
                <a:ea typeface="Crimson Pro" pitchFamily="34" charset="-122"/>
                <a:cs typeface="Crimson Pro" pitchFamily="34" charset="-120"/>
              </a:rPr>
              <a:t>Data Access</a:t>
            </a:r>
            <a:endParaRPr lang="en-US" sz="1950" dirty="0"/>
          </a:p>
        </p:txBody>
      </p:sp>
      <p:sp>
        <p:nvSpPr>
          <p:cNvPr id="12" name="Text 9"/>
          <p:cNvSpPr/>
          <p:nvPr/>
        </p:nvSpPr>
        <p:spPr>
          <a:xfrm>
            <a:off x="1370528" y="5349597"/>
            <a:ext cx="7062788" cy="649605"/>
          </a:xfrm>
          <a:prstGeom prst="rect">
            <a:avLst/>
          </a:prstGeom>
          <a:noFill/>
          <a:ln/>
        </p:spPr>
        <p:txBody>
          <a:bodyPr wrap="square" lIns="0" tIns="0" rIns="0" bIns="0" rtlCol="0" anchor="t"/>
          <a:lstStyle/>
          <a:p>
            <a:pPr marL="0" indent="0">
              <a:lnSpc>
                <a:spcPts val="2550"/>
              </a:lnSpc>
              <a:buNone/>
            </a:pPr>
            <a:r>
              <a:rPr lang="en-US" sz="1550" dirty="0">
                <a:solidFill>
                  <a:srgbClr val="4C4C4D"/>
                </a:solidFill>
                <a:latin typeface="Heebo" pitchFamily="34" charset="0"/>
                <a:ea typeface="Heebo" pitchFamily="34" charset="-122"/>
                <a:cs typeface="Heebo" pitchFamily="34" charset="-120"/>
              </a:rPr>
              <a:t>Citizens can view emissions data from industrial installations and permits issued in the EU, enhancing environmental accountability.</a:t>
            </a:r>
            <a:endParaRPr lang="en-US" sz="1550" dirty="0"/>
          </a:p>
        </p:txBody>
      </p:sp>
      <p:sp>
        <p:nvSpPr>
          <p:cNvPr id="13" name="Shape 10"/>
          <p:cNvSpPr/>
          <p:nvPr/>
        </p:nvSpPr>
        <p:spPr>
          <a:xfrm>
            <a:off x="710684" y="6430566"/>
            <a:ext cx="456843" cy="456843"/>
          </a:xfrm>
          <a:prstGeom prst="roundRect">
            <a:avLst>
              <a:gd name="adj" fmla="val 6667"/>
            </a:avLst>
          </a:prstGeom>
          <a:solidFill>
            <a:srgbClr val="F2EEEE"/>
          </a:solidFill>
          <a:ln/>
        </p:spPr>
      </p:sp>
      <p:sp>
        <p:nvSpPr>
          <p:cNvPr id="14" name="Text 11"/>
          <p:cNvSpPr/>
          <p:nvPr/>
        </p:nvSpPr>
        <p:spPr>
          <a:xfrm>
            <a:off x="865703" y="6506647"/>
            <a:ext cx="146685" cy="304562"/>
          </a:xfrm>
          <a:prstGeom prst="rect">
            <a:avLst/>
          </a:prstGeom>
          <a:noFill/>
          <a:ln/>
        </p:spPr>
        <p:txBody>
          <a:bodyPr wrap="none" lIns="0" tIns="0" rIns="0" bIns="0" rtlCol="0" anchor="t"/>
          <a:lstStyle/>
          <a:p>
            <a:pPr marL="0" indent="0" algn="ctr">
              <a:lnSpc>
                <a:spcPts val="2350"/>
              </a:lnSpc>
              <a:buNone/>
            </a:pPr>
            <a:r>
              <a:rPr lang="en-US" sz="2350" dirty="0">
                <a:solidFill>
                  <a:srgbClr val="4C4C4D"/>
                </a:solidFill>
                <a:latin typeface="Crimson Pro" pitchFamily="34" charset="0"/>
                <a:ea typeface="Crimson Pro" pitchFamily="34" charset="-122"/>
                <a:cs typeface="Crimson Pro" pitchFamily="34" charset="-120"/>
              </a:rPr>
              <a:t>3</a:t>
            </a:r>
            <a:endParaRPr lang="en-US" sz="2350" dirty="0"/>
          </a:p>
        </p:txBody>
      </p:sp>
      <p:sp>
        <p:nvSpPr>
          <p:cNvPr id="15" name="Text 12"/>
          <p:cNvSpPr/>
          <p:nvPr/>
        </p:nvSpPr>
        <p:spPr>
          <a:xfrm>
            <a:off x="1370528" y="6430566"/>
            <a:ext cx="2538174" cy="317302"/>
          </a:xfrm>
          <a:prstGeom prst="rect">
            <a:avLst/>
          </a:prstGeom>
          <a:noFill/>
          <a:ln/>
        </p:spPr>
        <p:txBody>
          <a:bodyPr wrap="none" lIns="0" tIns="0" rIns="0" bIns="0" rtlCol="0" anchor="t"/>
          <a:lstStyle/>
          <a:p>
            <a:pPr marL="0" indent="0">
              <a:lnSpc>
                <a:spcPts val="2450"/>
              </a:lnSpc>
              <a:buNone/>
            </a:pPr>
            <a:r>
              <a:rPr lang="en-US" sz="1950" dirty="0">
                <a:solidFill>
                  <a:srgbClr val="4C4C4D"/>
                </a:solidFill>
                <a:latin typeface="Crimson Pro" pitchFamily="34" charset="0"/>
                <a:ea typeface="Crimson Pro" pitchFamily="34" charset="-122"/>
                <a:cs typeface="Crimson Pro" pitchFamily="34" charset="-120"/>
              </a:rPr>
              <a:t>Streamlined Reporting</a:t>
            </a:r>
            <a:endParaRPr lang="en-US" sz="1950" dirty="0"/>
          </a:p>
        </p:txBody>
      </p:sp>
      <p:sp>
        <p:nvSpPr>
          <p:cNvPr id="16" name="Text 13"/>
          <p:cNvSpPr/>
          <p:nvPr/>
        </p:nvSpPr>
        <p:spPr>
          <a:xfrm>
            <a:off x="1370528" y="6869668"/>
            <a:ext cx="7062788" cy="649605"/>
          </a:xfrm>
          <a:prstGeom prst="rect">
            <a:avLst/>
          </a:prstGeom>
          <a:noFill/>
          <a:ln/>
        </p:spPr>
        <p:txBody>
          <a:bodyPr wrap="square" lIns="0" tIns="0" rIns="0" bIns="0" rtlCol="0" anchor="t"/>
          <a:lstStyle/>
          <a:p>
            <a:pPr marL="0" indent="0">
              <a:lnSpc>
                <a:spcPts val="2550"/>
              </a:lnSpc>
              <a:buNone/>
            </a:pPr>
            <a:r>
              <a:rPr lang="en-US" sz="1550" dirty="0">
                <a:solidFill>
                  <a:srgbClr val="4C4C4D"/>
                </a:solidFill>
                <a:latin typeface="Heebo" pitchFamily="34" charset="0"/>
                <a:ea typeface="Heebo" pitchFamily="34" charset="-122"/>
                <a:cs typeface="Heebo" pitchFamily="34" charset="-120"/>
              </a:rPr>
              <a:t>The portal streamlines reporting processes, improving the monitoring and management of emissions across the industrial landscape.</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48639"/>
          </a:xfrm>
          <a:prstGeom prst="rect">
            <a:avLst/>
          </a:prstGeom>
        </p:spPr>
      </p:pic>
      <p:sp>
        <p:nvSpPr>
          <p:cNvPr id="3" name="Text 0"/>
          <p:cNvSpPr/>
          <p:nvPr/>
        </p:nvSpPr>
        <p:spPr>
          <a:xfrm>
            <a:off x="685562" y="2987516"/>
            <a:ext cx="11678841" cy="612100"/>
          </a:xfrm>
          <a:prstGeom prst="rect">
            <a:avLst/>
          </a:prstGeom>
          <a:noFill/>
          <a:ln/>
        </p:spPr>
        <p:txBody>
          <a:bodyPr wrap="none" lIns="0" tIns="0" rIns="0" bIns="0" rtlCol="0" anchor="t"/>
          <a:lstStyle/>
          <a:p>
            <a:pPr marL="0" indent="0">
              <a:lnSpc>
                <a:spcPts val="4800"/>
              </a:lnSpc>
              <a:buNone/>
            </a:pPr>
            <a:r>
              <a:rPr lang="en-US" sz="3850" dirty="0">
                <a:solidFill>
                  <a:srgbClr val="152D47"/>
                </a:solidFill>
                <a:latin typeface="Crimson Pro" pitchFamily="34" charset="0"/>
                <a:ea typeface="Crimson Pro" pitchFamily="34" charset="-122"/>
                <a:cs typeface="Crimson Pro" pitchFamily="34" charset="-120"/>
              </a:rPr>
              <a:t>China's New Data Regulation on Cross-Border Data Flows</a:t>
            </a:r>
            <a:endParaRPr lang="en-US" sz="3850" dirty="0"/>
          </a:p>
        </p:txBody>
      </p:sp>
      <p:sp>
        <p:nvSpPr>
          <p:cNvPr id="4" name="Text 1"/>
          <p:cNvSpPr/>
          <p:nvPr/>
        </p:nvSpPr>
        <p:spPr>
          <a:xfrm>
            <a:off x="685562" y="3893344"/>
            <a:ext cx="13259276" cy="626745"/>
          </a:xfrm>
          <a:prstGeom prst="rect">
            <a:avLst/>
          </a:prstGeom>
          <a:noFill/>
          <a:ln/>
        </p:spPr>
        <p:txBody>
          <a:bodyPr wrap="square" lIns="0" tIns="0" rIns="0" bIns="0" rtlCol="0" anchor="t"/>
          <a:lstStyle/>
          <a:p>
            <a:pPr marL="0" indent="0">
              <a:lnSpc>
                <a:spcPts val="2450"/>
              </a:lnSpc>
              <a:buNone/>
            </a:pPr>
            <a:r>
              <a:rPr lang="en-US" sz="1500" dirty="0">
                <a:solidFill>
                  <a:srgbClr val="4C4C4D"/>
                </a:solidFill>
                <a:latin typeface="Heebo" pitchFamily="34" charset="0"/>
                <a:ea typeface="Heebo" pitchFamily="34" charset="-122"/>
                <a:cs typeface="Heebo" pitchFamily="34" charset="-120"/>
              </a:rPr>
              <a:t>China's updated data regulation on cross-border data flows aims to simplify the process for multinational corporations, easing the regulatory burden on data transfers.</a:t>
            </a:r>
            <a:endParaRPr lang="en-US" sz="1500" dirty="0"/>
          </a:p>
        </p:txBody>
      </p:sp>
      <p:pic>
        <p:nvPicPr>
          <p:cNvPr id="5" name="Image 1" descr="preencoded.png"/>
          <p:cNvPicPr>
            <a:picLocks noChangeAspect="1"/>
          </p:cNvPicPr>
          <p:nvPr/>
        </p:nvPicPr>
        <p:blipFill>
          <a:blip r:embed="rId4"/>
          <a:stretch>
            <a:fillRect/>
          </a:stretch>
        </p:blipFill>
        <p:spPr>
          <a:xfrm>
            <a:off x="685562" y="4740354"/>
            <a:ext cx="4419719" cy="783550"/>
          </a:xfrm>
          <a:prstGeom prst="rect">
            <a:avLst/>
          </a:prstGeom>
        </p:spPr>
      </p:pic>
      <p:sp>
        <p:nvSpPr>
          <p:cNvPr id="6" name="Text 2"/>
          <p:cNvSpPr/>
          <p:nvPr/>
        </p:nvSpPr>
        <p:spPr>
          <a:xfrm>
            <a:off x="881420" y="5817632"/>
            <a:ext cx="2448639" cy="306110"/>
          </a:xfrm>
          <a:prstGeom prst="rect">
            <a:avLst/>
          </a:prstGeom>
          <a:noFill/>
          <a:ln/>
        </p:spPr>
        <p:txBody>
          <a:bodyPr wrap="none" lIns="0" tIns="0" rIns="0" bIns="0" rtlCol="0" anchor="t"/>
          <a:lstStyle/>
          <a:p>
            <a:pPr marL="0" indent="0" algn="l">
              <a:lnSpc>
                <a:spcPts val="2400"/>
              </a:lnSpc>
              <a:buNone/>
            </a:pPr>
            <a:r>
              <a:rPr lang="en-US" sz="1900" dirty="0">
                <a:solidFill>
                  <a:srgbClr val="4C4C4D"/>
                </a:solidFill>
                <a:latin typeface="Crimson Pro" pitchFamily="34" charset="0"/>
                <a:ea typeface="Crimson Pro" pitchFamily="34" charset="-122"/>
                <a:cs typeface="Crimson Pro" pitchFamily="34" charset="-120"/>
              </a:rPr>
              <a:t>Thresholds</a:t>
            </a:r>
            <a:endParaRPr lang="en-US" sz="1900" dirty="0"/>
          </a:p>
        </p:txBody>
      </p:sp>
      <p:sp>
        <p:nvSpPr>
          <p:cNvPr id="7" name="Text 3"/>
          <p:cNvSpPr/>
          <p:nvPr/>
        </p:nvSpPr>
        <p:spPr>
          <a:xfrm>
            <a:off x="881420" y="6241256"/>
            <a:ext cx="4028003" cy="1253490"/>
          </a:xfrm>
          <a:prstGeom prst="rect">
            <a:avLst/>
          </a:prstGeom>
          <a:noFill/>
          <a:ln/>
        </p:spPr>
        <p:txBody>
          <a:bodyPr wrap="square" lIns="0" tIns="0" rIns="0" bIns="0" rtlCol="0" anchor="t"/>
          <a:lstStyle/>
          <a:p>
            <a:pPr marL="0" indent="0" algn="l">
              <a:lnSpc>
                <a:spcPts val="2450"/>
              </a:lnSpc>
              <a:buNone/>
            </a:pPr>
            <a:r>
              <a:rPr lang="en-US" sz="1500" dirty="0">
                <a:solidFill>
                  <a:srgbClr val="4C4C4D"/>
                </a:solidFill>
                <a:latin typeface="Heebo" pitchFamily="34" charset="0"/>
                <a:ea typeface="Heebo" pitchFamily="34" charset="-122"/>
                <a:cs typeface="Heebo" pitchFamily="34" charset="-120"/>
              </a:rPr>
              <a:t>The regulation raises thresholds for triggering governmental approvals for cross-border data transfers, streamlining the process for businesses.</a:t>
            </a:r>
            <a:endParaRPr lang="en-US" sz="1500" dirty="0"/>
          </a:p>
        </p:txBody>
      </p:sp>
      <p:pic>
        <p:nvPicPr>
          <p:cNvPr id="8" name="Image 2" descr="preencoded.png"/>
          <p:cNvPicPr>
            <a:picLocks noChangeAspect="1"/>
          </p:cNvPicPr>
          <p:nvPr/>
        </p:nvPicPr>
        <p:blipFill>
          <a:blip r:embed="rId5"/>
          <a:stretch>
            <a:fillRect/>
          </a:stretch>
        </p:blipFill>
        <p:spPr>
          <a:xfrm>
            <a:off x="5105281" y="4740354"/>
            <a:ext cx="4419719" cy="783550"/>
          </a:xfrm>
          <a:prstGeom prst="rect">
            <a:avLst/>
          </a:prstGeom>
        </p:spPr>
      </p:pic>
      <p:sp>
        <p:nvSpPr>
          <p:cNvPr id="9" name="Text 4"/>
          <p:cNvSpPr/>
          <p:nvPr/>
        </p:nvSpPr>
        <p:spPr>
          <a:xfrm>
            <a:off x="5301139" y="5817632"/>
            <a:ext cx="2448639" cy="306110"/>
          </a:xfrm>
          <a:prstGeom prst="rect">
            <a:avLst/>
          </a:prstGeom>
          <a:noFill/>
          <a:ln/>
        </p:spPr>
        <p:txBody>
          <a:bodyPr wrap="none" lIns="0" tIns="0" rIns="0" bIns="0" rtlCol="0" anchor="t"/>
          <a:lstStyle/>
          <a:p>
            <a:pPr marL="0" indent="0" algn="l">
              <a:lnSpc>
                <a:spcPts val="2400"/>
              </a:lnSpc>
              <a:buNone/>
            </a:pPr>
            <a:r>
              <a:rPr lang="en-US" sz="1900" dirty="0">
                <a:solidFill>
                  <a:srgbClr val="4C4C4D"/>
                </a:solidFill>
                <a:latin typeface="Crimson Pro" pitchFamily="34" charset="0"/>
                <a:ea typeface="Crimson Pro" pitchFamily="34" charset="-122"/>
                <a:cs typeface="Crimson Pro" pitchFamily="34" charset="-120"/>
              </a:rPr>
              <a:t>Exemptions</a:t>
            </a:r>
            <a:endParaRPr lang="en-US" sz="1900" dirty="0"/>
          </a:p>
        </p:txBody>
      </p:sp>
      <p:sp>
        <p:nvSpPr>
          <p:cNvPr id="10" name="Text 5"/>
          <p:cNvSpPr/>
          <p:nvPr/>
        </p:nvSpPr>
        <p:spPr>
          <a:xfrm>
            <a:off x="5301139" y="6241256"/>
            <a:ext cx="4028003" cy="1253490"/>
          </a:xfrm>
          <a:prstGeom prst="rect">
            <a:avLst/>
          </a:prstGeom>
          <a:noFill/>
          <a:ln/>
        </p:spPr>
        <p:txBody>
          <a:bodyPr wrap="square" lIns="0" tIns="0" rIns="0" bIns="0" rtlCol="0" anchor="t"/>
          <a:lstStyle/>
          <a:p>
            <a:pPr marL="0" indent="0" algn="l">
              <a:lnSpc>
                <a:spcPts val="2450"/>
              </a:lnSpc>
              <a:buNone/>
            </a:pPr>
            <a:r>
              <a:rPr lang="en-US" sz="1500" dirty="0">
                <a:solidFill>
                  <a:srgbClr val="4C4C4D"/>
                </a:solidFill>
                <a:latin typeface="Heebo" pitchFamily="34" charset="0"/>
                <a:ea typeface="Heebo" pitchFamily="34" charset="-122"/>
                <a:cs typeface="Heebo" pitchFamily="34" charset="-120"/>
              </a:rPr>
              <a:t>Specific scenarios such as contract performance and HR management now benefit from exemptions, reducing regulatory complexities for MNCs.</a:t>
            </a:r>
            <a:endParaRPr lang="en-US" sz="1500" dirty="0"/>
          </a:p>
        </p:txBody>
      </p:sp>
      <p:pic>
        <p:nvPicPr>
          <p:cNvPr id="11" name="Image 3" descr="preencoded.png"/>
          <p:cNvPicPr>
            <a:picLocks noChangeAspect="1"/>
          </p:cNvPicPr>
          <p:nvPr/>
        </p:nvPicPr>
        <p:blipFill>
          <a:blip r:embed="rId6"/>
          <a:stretch>
            <a:fillRect/>
          </a:stretch>
        </p:blipFill>
        <p:spPr>
          <a:xfrm>
            <a:off x="9525000" y="4740354"/>
            <a:ext cx="4419719" cy="783550"/>
          </a:xfrm>
          <a:prstGeom prst="rect">
            <a:avLst/>
          </a:prstGeom>
        </p:spPr>
      </p:pic>
      <p:sp>
        <p:nvSpPr>
          <p:cNvPr id="12" name="Text 6"/>
          <p:cNvSpPr/>
          <p:nvPr/>
        </p:nvSpPr>
        <p:spPr>
          <a:xfrm>
            <a:off x="9720858" y="5817632"/>
            <a:ext cx="2448639" cy="306110"/>
          </a:xfrm>
          <a:prstGeom prst="rect">
            <a:avLst/>
          </a:prstGeom>
          <a:noFill/>
          <a:ln/>
        </p:spPr>
        <p:txBody>
          <a:bodyPr wrap="none" lIns="0" tIns="0" rIns="0" bIns="0" rtlCol="0" anchor="t"/>
          <a:lstStyle/>
          <a:p>
            <a:pPr marL="0" indent="0" algn="l">
              <a:lnSpc>
                <a:spcPts val="2400"/>
              </a:lnSpc>
              <a:buNone/>
            </a:pPr>
            <a:r>
              <a:rPr lang="en-US" sz="1900" dirty="0">
                <a:solidFill>
                  <a:srgbClr val="4C4C4D"/>
                </a:solidFill>
                <a:latin typeface="Crimson Pro" pitchFamily="34" charset="0"/>
                <a:ea typeface="Crimson Pro" pitchFamily="34" charset="-122"/>
                <a:cs typeface="Crimson Pro" pitchFamily="34" charset="-120"/>
              </a:rPr>
              <a:t>Simplified Applications</a:t>
            </a:r>
            <a:endParaRPr lang="en-US" sz="1900" dirty="0"/>
          </a:p>
        </p:txBody>
      </p:sp>
      <p:sp>
        <p:nvSpPr>
          <p:cNvPr id="13" name="Text 7"/>
          <p:cNvSpPr/>
          <p:nvPr/>
        </p:nvSpPr>
        <p:spPr>
          <a:xfrm>
            <a:off x="9720858" y="6241256"/>
            <a:ext cx="4028003" cy="1253490"/>
          </a:xfrm>
          <a:prstGeom prst="rect">
            <a:avLst/>
          </a:prstGeom>
          <a:noFill/>
          <a:ln/>
        </p:spPr>
        <p:txBody>
          <a:bodyPr wrap="square" lIns="0" tIns="0" rIns="0" bIns="0" rtlCol="0" anchor="t"/>
          <a:lstStyle/>
          <a:p>
            <a:pPr marL="0" indent="0" algn="l">
              <a:lnSpc>
                <a:spcPts val="2450"/>
              </a:lnSpc>
              <a:buNone/>
            </a:pPr>
            <a:r>
              <a:rPr lang="en-US" sz="1500" dirty="0">
                <a:solidFill>
                  <a:srgbClr val="4C4C4D"/>
                </a:solidFill>
                <a:latin typeface="Heebo" pitchFamily="34" charset="0"/>
                <a:ea typeface="Heebo" pitchFamily="34" charset="-122"/>
                <a:cs typeface="Heebo" pitchFamily="34" charset="-120"/>
              </a:rPr>
              <a:t>The application process for security assessments and contractual compliance has been simplified, facilitating smoother data transfer procedures.</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69846" y="1053346"/>
            <a:ext cx="7804309" cy="1196102"/>
          </a:xfrm>
          <a:prstGeom prst="rect">
            <a:avLst/>
          </a:prstGeom>
          <a:noFill/>
          <a:ln/>
        </p:spPr>
        <p:txBody>
          <a:bodyPr wrap="square" lIns="0" tIns="0" rIns="0" bIns="0" rtlCol="0" anchor="t"/>
          <a:lstStyle/>
          <a:p>
            <a:pPr marL="0" indent="0">
              <a:lnSpc>
                <a:spcPts val="4700"/>
              </a:lnSpc>
              <a:buNone/>
            </a:pPr>
            <a:r>
              <a:rPr lang="en-US" sz="3750" dirty="0">
                <a:solidFill>
                  <a:srgbClr val="152D47"/>
                </a:solidFill>
                <a:latin typeface="Crimson Pro" pitchFamily="34" charset="0"/>
                <a:ea typeface="Crimson Pro" pitchFamily="34" charset="-122"/>
                <a:cs typeface="Crimson Pro" pitchFamily="34" charset="-120"/>
              </a:rPr>
              <a:t>Implications for Industrial Data Management</a:t>
            </a:r>
            <a:endParaRPr lang="en-US" sz="3750" dirty="0"/>
          </a:p>
        </p:txBody>
      </p:sp>
      <p:sp>
        <p:nvSpPr>
          <p:cNvPr id="4" name="Text 1"/>
          <p:cNvSpPr/>
          <p:nvPr/>
        </p:nvSpPr>
        <p:spPr>
          <a:xfrm>
            <a:off x="669846" y="2536508"/>
            <a:ext cx="7804309" cy="612458"/>
          </a:xfrm>
          <a:prstGeom prst="rect">
            <a:avLst/>
          </a:prstGeom>
          <a:noFill/>
          <a:ln/>
        </p:spPr>
        <p:txBody>
          <a:bodyPr wrap="square" lIns="0" tIns="0" rIns="0" bIns="0" rtlCol="0" anchor="t"/>
          <a:lstStyle/>
          <a:p>
            <a:pPr marL="0" indent="0">
              <a:lnSpc>
                <a:spcPts val="2400"/>
              </a:lnSpc>
              <a:buNone/>
            </a:pPr>
            <a:r>
              <a:rPr lang="en-US" sz="1500" dirty="0">
                <a:solidFill>
                  <a:srgbClr val="4C4C4D"/>
                </a:solidFill>
                <a:latin typeface="Heebo" pitchFamily="34" charset="0"/>
                <a:ea typeface="Heebo" pitchFamily="34" charset="-122"/>
                <a:cs typeface="Heebo" pitchFamily="34" charset="-120"/>
              </a:rPr>
              <a:t>The new regulations highlight the evolving landscape of industrial data governance, emphasizing the importance of sustainability, transparency, and security.</a:t>
            </a:r>
            <a:endParaRPr lang="en-US" sz="1500" dirty="0"/>
          </a:p>
        </p:txBody>
      </p:sp>
      <p:sp>
        <p:nvSpPr>
          <p:cNvPr id="5" name="Shape 2"/>
          <p:cNvSpPr/>
          <p:nvPr/>
        </p:nvSpPr>
        <p:spPr>
          <a:xfrm>
            <a:off x="669846" y="3364230"/>
            <a:ext cx="7804309" cy="3811905"/>
          </a:xfrm>
          <a:prstGeom prst="roundRect">
            <a:avLst>
              <a:gd name="adj" fmla="val 753"/>
            </a:avLst>
          </a:prstGeom>
          <a:noFill/>
          <a:ln w="7620">
            <a:solidFill>
              <a:srgbClr val="000000">
                <a:alpha val="8000"/>
              </a:srgbClr>
            </a:solidFill>
            <a:prstDash val="solid"/>
          </a:ln>
        </p:spPr>
      </p:sp>
      <p:sp>
        <p:nvSpPr>
          <p:cNvPr id="6" name="Shape 3"/>
          <p:cNvSpPr/>
          <p:nvPr/>
        </p:nvSpPr>
        <p:spPr>
          <a:xfrm>
            <a:off x="677466" y="3371850"/>
            <a:ext cx="7789069" cy="1163479"/>
          </a:xfrm>
          <a:prstGeom prst="rect">
            <a:avLst/>
          </a:prstGeom>
          <a:solidFill>
            <a:srgbClr val="FFFFFF">
              <a:alpha val="4000"/>
            </a:srgbClr>
          </a:solidFill>
          <a:ln/>
        </p:spPr>
      </p:sp>
      <p:sp>
        <p:nvSpPr>
          <p:cNvPr id="7" name="Text 4"/>
          <p:cNvSpPr/>
          <p:nvPr/>
        </p:nvSpPr>
        <p:spPr>
          <a:xfrm>
            <a:off x="868799" y="3494246"/>
            <a:ext cx="3508058" cy="306229"/>
          </a:xfrm>
          <a:prstGeom prst="rect">
            <a:avLst/>
          </a:prstGeom>
          <a:noFill/>
          <a:ln/>
        </p:spPr>
        <p:txBody>
          <a:bodyPr wrap="none" lIns="0" tIns="0" rIns="0" bIns="0" rtlCol="0" anchor="t"/>
          <a:lstStyle/>
          <a:p>
            <a:pPr marL="0" indent="0">
              <a:lnSpc>
                <a:spcPts val="2400"/>
              </a:lnSpc>
              <a:buNone/>
            </a:pPr>
            <a:r>
              <a:rPr lang="en-US" sz="1500" dirty="0">
                <a:solidFill>
                  <a:srgbClr val="4C4C4D"/>
                </a:solidFill>
                <a:latin typeface="Heebo" pitchFamily="34" charset="0"/>
                <a:ea typeface="Heebo" pitchFamily="34" charset="-122"/>
                <a:cs typeface="Heebo" pitchFamily="34" charset="-120"/>
              </a:rPr>
              <a:t>Sustainability</a:t>
            </a:r>
            <a:endParaRPr lang="en-US" sz="1500" dirty="0"/>
          </a:p>
        </p:txBody>
      </p:sp>
      <p:sp>
        <p:nvSpPr>
          <p:cNvPr id="8" name="Text 5"/>
          <p:cNvSpPr/>
          <p:nvPr/>
        </p:nvSpPr>
        <p:spPr>
          <a:xfrm>
            <a:off x="4767143" y="3494246"/>
            <a:ext cx="3508058" cy="918686"/>
          </a:xfrm>
          <a:prstGeom prst="rect">
            <a:avLst/>
          </a:prstGeom>
          <a:noFill/>
          <a:ln/>
        </p:spPr>
        <p:txBody>
          <a:bodyPr wrap="square" lIns="0" tIns="0" rIns="0" bIns="0" rtlCol="0" anchor="t"/>
          <a:lstStyle/>
          <a:p>
            <a:pPr marL="0" indent="0">
              <a:lnSpc>
                <a:spcPts val="2400"/>
              </a:lnSpc>
              <a:buNone/>
            </a:pPr>
            <a:r>
              <a:rPr lang="en-US" sz="1500" dirty="0">
                <a:solidFill>
                  <a:srgbClr val="4C4C4D"/>
                </a:solidFill>
                <a:latin typeface="Heebo" pitchFamily="34" charset="0"/>
                <a:ea typeface="Heebo" pitchFamily="34" charset="-122"/>
                <a:cs typeface="Heebo" pitchFamily="34" charset="-120"/>
              </a:rPr>
              <a:t>Data centres are encouraged to monitor and report environmental performance, promoting a responsible industry.</a:t>
            </a:r>
            <a:endParaRPr lang="en-US" sz="1500" dirty="0"/>
          </a:p>
        </p:txBody>
      </p:sp>
      <p:sp>
        <p:nvSpPr>
          <p:cNvPr id="9" name="Shape 6"/>
          <p:cNvSpPr/>
          <p:nvPr/>
        </p:nvSpPr>
        <p:spPr>
          <a:xfrm>
            <a:off x="677466" y="4535329"/>
            <a:ext cx="7789069" cy="1163479"/>
          </a:xfrm>
          <a:prstGeom prst="rect">
            <a:avLst/>
          </a:prstGeom>
          <a:solidFill>
            <a:srgbClr val="000000">
              <a:alpha val="4000"/>
            </a:srgbClr>
          </a:solidFill>
          <a:ln/>
        </p:spPr>
      </p:sp>
      <p:sp>
        <p:nvSpPr>
          <p:cNvPr id="10" name="Text 7"/>
          <p:cNvSpPr/>
          <p:nvPr/>
        </p:nvSpPr>
        <p:spPr>
          <a:xfrm>
            <a:off x="868799" y="4657725"/>
            <a:ext cx="3508058" cy="306229"/>
          </a:xfrm>
          <a:prstGeom prst="rect">
            <a:avLst/>
          </a:prstGeom>
          <a:noFill/>
          <a:ln/>
        </p:spPr>
        <p:txBody>
          <a:bodyPr wrap="none" lIns="0" tIns="0" rIns="0" bIns="0" rtlCol="0" anchor="t"/>
          <a:lstStyle/>
          <a:p>
            <a:pPr marL="0" indent="0">
              <a:lnSpc>
                <a:spcPts val="2400"/>
              </a:lnSpc>
              <a:buNone/>
            </a:pPr>
            <a:r>
              <a:rPr lang="en-US" sz="1500" dirty="0">
                <a:solidFill>
                  <a:srgbClr val="4C4C4D"/>
                </a:solidFill>
                <a:latin typeface="Heebo" pitchFamily="34" charset="0"/>
                <a:ea typeface="Heebo" pitchFamily="34" charset="-122"/>
                <a:cs typeface="Heebo" pitchFamily="34" charset="-120"/>
              </a:rPr>
              <a:t>Transparency</a:t>
            </a:r>
            <a:endParaRPr lang="en-US" sz="1500" dirty="0"/>
          </a:p>
        </p:txBody>
      </p:sp>
      <p:sp>
        <p:nvSpPr>
          <p:cNvPr id="11" name="Text 8"/>
          <p:cNvSpPr/>
          <p:nvPr/>
        </p:nvSpPr>
        <p:spPr>
          <a:xfrm>
            <a:off x="4767143" y="4657725"/>
            <a:ext cx="3508058" cy="918686"/>
          </a:xfrm>
          <a:prstGeom prst="rect">
            <a:avLst/>
          </a:prstGeom>
          <a:noFill/>
          <a:ln/>
        </p:spPr>
        <p:txBody>
          <a:bodyPr wrap="square" lIns="0" tIns="0" rIns="0" bIns="0" rtlCol="0" anchor="t"/>
          <a:lstStyle/>
          <a:p>
            <a:pPr marL="0" indent="0">
              <a:lnSpc>
                <a:spcPts val="2400"/>
              </a:lnSpc>
              <a:buNone/>
            </a:pPr>
            <a:r>
              <a:rPr lang="en-US" sz="1500" dirty="0">
                <a:solidFill>
                  <a:srgbClr val="4C4C4D"/>
                </a:solidFill>
                <a:latin typeface="Heebo" pitchFamily="34" charset="0"/>
                <a:ea typeface="Heebo" pitchFamily="34" charset="-122"/>
                <a:cs typeface="Heebo" pitchFamily="34" charset="-120"/>
              </a:rPr>
              <a:t>The IEPR provides public access to environmental data, promoting transparency and public engagement.</a:t>
            </a:r>
            <a:endParaRPr lang="en-US" sz="1500" dirty="0"/>
          </a:p>
        </p:txBody>
      </p:sp>
      <p:sp>
        <p:nvSpPr>
          <p:cNvPr id="12" name="Shape 9"/>
          <p:cNvSpPr/>
          <p:nvPr/>
        </p:nvSpPr>
        <p:spPr>
          <a:xfrm>
            <a:off x="677466" y="5698808"/>
            <a:ext cx="7789069" cy="1469708"/>
          </a:xfrm>
          <a:prstGeom prst="rect">
            <a:avLst/>
          </a:prstGeom>
          <a:solidFill>
            <a:srgbClr val="FFFFFF">
              <a:alpha val="4000"/>
            </a:srgbClr>
          </a:solidFill>
          <a:ln/>
        </p:spPr>
      </p:sp>
      <p:sp>
        <p:nvSpPr>
          <p:cNvPr id="13" name="Text 10"/>
          <p:cNvSpPr/>
          <p:nvPr/>
        </p:nvSpPr>
        <p:spPr>
          <a:xfrm>
            <a:off x="868799" y="5821204"/>
            <a:ext cx="3508058" cy="306229"/>
          </a:xfrm>
          <a:prstGeom prst="rect">
            <a:avLst/>
          </a:prstGeom>
          <a:noFill/>
          <a:ln/>
        </p:spPr>
        <p:txBody>
          <a:bodyPr wrap="none" lIns="0" tIns="0" rIns="0" bIns="0" rtlCol="0" anchor="t"/>
          <a:lstStyle/>
          <a:p>
            <a:pPr marL="0" indent="0">
              <a:lnSpc>
                <a:spcPts val="2400"/>
              </a:lnSpc>
              <a:buNone/>
            </a:pPr>
            <a:r>
              <a:rPr lang="en-US" sz="1500" dirty="0">
                <a:solidFill>
                  <a:srgbClr val="4C4C4D"/>
                </a:solidFill>
                <a:latin typeface="Heebo" pitchFamily="34" charset="0"/>
                <a:ea typeface="Heebo" pitchFamily="34" charset="-122"/>
                <a:cs typeface="Heebo" pitchFamily="34" charset="-120"/>
              </a:rPr>
              <a:t>Security</a:t>
            </a:r>
            <a:endParaRPr lang="en-US" sz="1500" dirty="0"/>
          </a:p>
        </p:txBody>
      </p:sp>
      <p:sp>
        <p:nvSpPr>
          <p:cNvPr id="14" name="Text 11"/>
          <p:cNvSpPr/>
          <p:nvPr/>
        </p:nvSpPr>
        <p:spPr>
          <a:xfrm>
            <a:off x="4767143" y="5821204"/>
            <a:ext cx="3508058" cy="1224915"/>
          </a:xfrm>
          <a:prstGeom prst="rect">
            <a:avLst/>
          </a:prstGeom>
          <a:noFill/>
          <a:ln/>
        </p:spPr>
        <p:txBody>
          <a:bodyPr wrap="square" lIns="0" tIns="0" rIns="0" bIns="0" rtlCol="0" anchor="t"/>
          <a:lstStyle/>
          <a:p>
            <a:pPr marL="0" indent="0">
              <a:lnSpc>
                <a:spcPts val="2400"/>
              </a:lnSpc>
              <a:buNone/>
            </a:pPr>
            <a:r>
              <a:rPr lang="en-US" sz="1500" dirty="0">
                <a:solidFill>
                  <a:srgbClr val="4C4C4D"/>
                </a:solidFill>
                <a:latin typeface="Heebo" pitchFamily="34" charset="0"/>
                <a:ea typeface="Heebo" pitchFamily="34" charset="-122"/>
                <a:cs typeface="Heebo" pitchFamily="34" charset="-120"/>
              </a:rPr>
              <a:t>China's updated regulation simplifies data transfer procedures for MNCs while maintaining strong legal foundations for data protection and security compliance.</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3986" y="869633"/>
            <a:ext cx="7482721" cy="613886"/>
          </a:xfrm>
          <a:prstGeom prst="rect">
            <a:avLst/>
          </a:prstGeom>
          <a:noFill/>
          <a:ln/>
        </p:spPr>
        <p:txBody>
          <a:bodyPr wrap="none" lIns="0" tIns="0" rIns="0" bIns="0" rtlCol="0" anchor="t"/>
          <a:lstStyle/>
          <a:p>
            <a:pPr marL="0" indent="0">
              <a:lnSpc>
                <a:spcPts val="4800"/>
              </a:lnSpc>
              <a:buNone/>
            </a:pPr>
            <a:r>
              <a:rPr lang="en-US" sz="3850" dirty="0">
                <a:solidFill>
                  <a:srgbClr val="152D47"/>
                </a:solidFill>
                <a:latin typeface="Crimson Pro" pitchFamily="34" charset="0"/>
                <a:ea typeface="Crimson Pro" pitchFamily="34" charset="-122"/>
                <a:cs typeface="Crimson Pro" pitchFamily="34" charset="-120"/>
              </a:rPr>
              <a:t>Adapting to the Changing Landscape</a:t>
            </a:r>
            <a:endParaRPr lang="en-US" sz="3850" dirty="0"/>
          </a:p>
        </p:txBody>
      </p:sp>
      <p:sp>
        <p:nvSpPr>
          <p:cNvPr id="4" name="Text 1"/>
          <p:cNvSpPr/>
          <p:nvPr/>
        </p:nvSpPr>
        <p:spPr>
          <a:xfrm>
            <a:off x="6173986" y="1778198"/>
            <a:ext cx="7768828" cy="628650"/>
          </a:xfrm>
          <a:prstGeom prst="rect">
            <a:avLst/>
          </a:prstGeom>
          <a:noFill/>
          <a:ln/>
        </p:spPr>
        <p:txBody>
          <a:bodyPr wrap="square" lIns="0" tIns="0" rIns="0" bIns="0" rtlCol="0" anchor="t"/>
          <a:lstStyle/>
          <a:p>
            <a:pPr marL="0" indent="0">
              <a:lnSpc>
                <a:spcPts val="2450"/>
              </a:lnSpc>
              <a:buNone/>
            </a:pPr>
            <a:r>
              <a:rPr lang="en-US" sz="1500" dirty="0">
                <a:solidFill>
                  <a:srgbClr val="4C4C4D"/>
                </a:solidFill>
                <a:latin typeface="Heebo" pitchFamily="34" charset="0"/>
                <a:ea typeface="Heebo" pitchFamily="34" charset="-122"/>
                <a:cs typeface="Heebo" pitchFamily="34" charset="-120"/>
              </a:rPr>
              <a:t>It's essential for industrial businesses to adapt to these regulatory changes, ensuring their practices align with the evolving landscape of data governance.</a:t>
            </a:r>
            <a:endParaRPr lang="en-US" sz="1500" dirty="0"/>
          </a:p>
        </p:txBody>
      </p:sp>
      <p:sp>
        <p:nvSpPr>
          <p:cNvPr id="5" name="Shape 2"/>
          <p:cNvSpPr/>
          <p:nvPr/>
        </p:nvSpPr>
        <p:spPr>
          <a:xfrm>
            <a:off x="6173986" y="2627828"/>
            <a:ext cx="7768828" cy="1446371"/>
          </a:xfrm>
          <a:prstGeom prst="roundRect">
            <a:avLst>
              <a:gd name="adj" fmla="val 2037"/>
            </a:avLst>
          </a:prstGeom>
          <a:solidFill>
            <a:srgbClr val="F2EEEE"/>
          </a:solidFill>
          <a:ln/>
        </p:spPr>
      </p:sp>
      <p:sp>
        <p:nvSpPr>
          <p:cNvPr id="6" name="Text 3"/>
          <p:cNvSpPr/>
          <p:nvPr/>
        </p:nvSpPr>
        <p:spPr>
          <a:xfrm>
            <a:off x="6370439" y="2824282"/>
            <a:ext cx="2455783" cy="306943"/>
          </a:xfrm>
          <a:prstGeom prst="rect">
            <a:avLst/>
          </a:prstGeom>
          <a:noFill/>
          <a:ln/>
        </p:spPr>
        <p:txBody>
          <a:bodyPr wrap="none" lIns="0" tIns="0" rIns="0" bIns="0" rtlCol="0" anchor="t"/>
          <a:lstStyle/>
          <a:p>
            <a:pPr marL="0" indent="0">
              <a:lnSpc>
                <a:spcPts val="2400"/>
              </a:lnSpc>
              <a:buNone/>
            </a:pPr>
            <a:r>
              <a:rPr lang="en-US" sz="1900" dirty="0">
                <a:solidFill>
                  <a:srgbClr val="4C4C4D"/>
                </a:solidFill>
                <a:latin typeface="Crimson Pro" pitchFamily="34" charset="0"/>
                <a:ea typeface="Crimson Pro" pitchFamily="34" charset="-122"/>
                <a:cs typeface="Crimson Pro" pitchFamily="34" charset="-120"/>
              </a:rPr>
              <a:t>Compliance</a:t>
            </a:r>
            <a:endParaRPr lang="en-US" sz="1900" dirty="0"/>
          </a:p>
        </p:txBody>
      </p:sp>
      <p:sp>
        <p:nvSpPr>
          <p:cNvPr id="7" name="Text 4"/>
          <p:cNvSpPr/>
          <p:nvPr/>
        </p:nvSpPr>
        <p:spPr>
          <a:xfrm>
            <a:off x="6370439" y="3249097"/>
            <a:ext cx="7375922" cy="628650"/>
          </a:xfrm>
          <a:prstGeom prst="rect">
            <a:avLst/>
          </a:prstGeom>
          <a:noFill/>
          <a:ln/>
        </p:spPr>
        <p:txBody>
          <a:bodyPr wrap="square" lIns="0" tIns="0" rIns="0" bIns="0" rtlCol="0" anchor="t"/>
          <a:lstStyle/>
          <a:p>
            <a:pPr marL="0" indent="0">
              <a:lnSpc>
                <a:spcPts val="2450"/>
              </a:lnSpc>
              <a:buNone/>
            </a:pPr>
            <a:r>
              <a:rPr lang="en-US" sz="1500" dirty="0">
                <a:solidFill>
                  <a:srgbClr val="4C4C4D"/>
                </a:solidFill>
                <a:latin typeface="Heebo" pitchFamily="34" charset="0"/>
                <a:ea typeface="Heebo" pitchFamily="34" charset="-122"/>
                <a:cs typeface="Heebo" pitchFamily="34" charset="-120"/>
              </a:rPr>
              <a:t>Businesses need to prioritize compliance with these regulations, ensuring they meet the specific requirements for data management, security, and reporting.</a:t>
            </a:r>
            <a:endParaRPr lang="en-US" sz="1500" dirty="0"/>
          </a:p>
        </p:txBody>
      </p:sp>
      <p:sp>
        <p:nvSpPr>
          <p:cNvPr id="8" name="Shape 5"/>
          <p:cNvSpPr/>
          <p:nvPr/>
        </p:nvSpPr>
        <p:spPr>
          <a:xfrm>
            <a:off x="6173986" y="4270653"/>
            <a:ext cx="7768828" cy="1446371"/>
          </a:xfrm>
          <a:prstGeom prst="roundRect">
            <a:avLst>
              <a:gd name="adj" fmla="val 2037"/>
            </a:avLst>
          </a:prstGeom>
          <a:solidFill>
            <a:srgbClr val="F2EEEE"/>
          </a:solidFill>
          <a:ln/>
        </p:spPr>
      </p:sp>
      <p:sp>
        <p:nvSpPr>
          <p:cNvPr id="9" name="Text 6"/>
          <p:cNvSpPr/>
          <p:nvPr/>
        </p:nvSpPr>
        <p:spPr>
          <a:xfrm>
            <a:off x="6370439" y="4467106"/>
            <a:ext cx="2455783" cy="306943"/>
          </a:xfrm>
          <a:prstGeom prst="rect">
            <a:avLst/>
          </a:prstGeom>
          <a:noFill/>
          <a:ln/>
        </p:spPr>
        <p:txBody>
          <a:bodyPr wrap="none" lIns="0" tIns="0" rIns="0" bIns="0" rtlCol="0" anchor="t"/>
          <a:lstStyle/>
          <a:p>
            <a:pPr marL="0" indent="0">
              <a:lnSpc>
                <a:spcPts val="2400"/>
              </a:lnSpc>
              <a:buNone/>
            </a:pPr>
            <a:r>
              <a:rPr lang="en-US" sz="1900" dirty="0">
                <a:solidFill>
                  <a:srgbClr val="4C4C4D"/>
                </a:solidFill>
                <a:latin typeface="Crimson Pro" pitchFamily="34" charset="0"/>
                <a:ea typeface="Crimson Pro" pitchFamily="34" charset="-122"/>
                <a:cs typeface="Crimson Pro" pitchFamily="34" charset="-120"/>
              </a:rPr>
              <a:t>Technology</a:t>
            </a:r>
            <a:endParaRPr lang="en-US" sz="1900" dirty="0"/>
          </a:p>
        </p:txBody>
      </p:sp>
      <p:sp>
        <p:nvSpPr>
          <p:cNvPr id="10" name="Text 7"/>
          <p:cNvSpPr/>
          <p:nvPr/>
        </p:nvSpPr>
        <p:spPr>
          <a:xfrm>
            <a:off x="6370439" y="4891921"/>
            <a:ext cx="7375922" cy="628650"/>
          </a:xfrm>
          <a:prstGeom prst="rect">
            <a:avLst/>
          </a:prstGeom>
          <a:noFill/>
          <a:ln/>
        </p:spPr>
        <p:txBody>
          <a:bodyPr wrap="square" lIns="0" tIns="0" rIns="0" bIns="0" rtlCol="0" anchor="t"/>
          <a:lstStyle/>
          <a:p>
            <a:pPr marL="0" indent="0">
              <a:lnSpc>
                <a:spcPts val="2450"/>
              </a:lnSpc>
              <a:buNone/>
            </a:pPr>
            <a:r>
              <a:rPr lang="en-US" sz="1500" dirty="0">
                <a:solidFill>
                  <a:srgbClr val="4C4C4D"/>
                </a:solidFill>
                <a:latin typeface="Heebo" pitchFamily="34" charset="0"/>
                <a:ea typeface="Heebo" pitchFamily="34" charset="-122"/>
                <a:cs typeface="Heebo" pitchFamily="34" charset="-120"/>
              </a:rPr>
              <a:t>Investing in technology solutions that support data security, privacy, and sustainability is crucial for navigating the evolving regulatory landscape.</a:t>
            </a:r>
            <a:endParaRPr lang="en-US" sz="1500" dirty="0"/>
          </a:p>
        </p:txBody>
      </p:sp>
      <p:sp>
        <p:nvSpPr>
          <p:cNvPr id="11" name="Shape 8"/>
          <p:cNvSpPr/>
          <p:nvPr/>
        </p:nvSpPr>
        <p:spPr>
          <a:xfrm>
            <a:off x="6173986" y="5913477"/>
            <a:ext cx="7768828" cy="1446371"/>
          </a:xfrm>
          <a:prstGeom prst="roundRect">
            <a:avLst>
              <a:gd name="adj" fmla="val 2037"/>
            </a:avLst>
          </a:prstGeom>
          <a:solidFill>
            <a:srgbClr val="F2EEEE"/>
          </a:solidFill>
          <a:ln/>
        </p:spPr>
      </p:sp>
      <p:sp>
        <p:nvSpPr>
          <p:cNvPr id="12" name="Text 9"/>
          <p:cNvSpPr/>
          <p:nvPr/>
        </p:nvSpPr>
        <p:spPr>
          <a:xfrm>
            <a:off x="6370439" y="6109930"/>
            <a:ext cx="2455783" cy="306943"/>
          </a:xfrm>
          <a:prstGeom prst="rect">
            <a:avLst/>
          </a:prstGeom>
          <a:noFill/>
          <a:ln/>
        </p:spPr>
        <p:txBody>
          <a:bodyPr wrap="none" lIns="0" tIns="0" rIns="0" bIns="0" rtlCol="0" anchor="t"/>
          <a:lstStyle/>
          <a:p>
            <a:pPr marL="0" indent="0">
              <a:lnSpc>
                <a:spcPts val="2400"/>
              </a:lnSpc>
              <a:buNone/>
            </a:pPr>
            <a:r>
              <a:rPr lang="en-US" sz="1900" dirty="0">
                <a:solidFill>
                  <a:srgbClr val="4C4C4D"/>
                </a:solidFill>
                <a:latin typeface="Crimson Pro" pitchFamily="34" charset="0"/>
                <a:ea typeface="Crimson Pro" pitchFamily="34" charset="-122"/>
                <a:cs typeface="Crimson Pro" pitchFamily="34" charset="-120"/>
              </a:rPr>
              <a:t>Collaboration</a:t>
            </a:r>
            <a:endParaRPr lang="en-US" sz="1900" dirty="0"/>
          </a:p>
        </p:txBody>
      </p:sp>
      <p:sp>
        <p:nvSpPr>
          <p:cNvPr id="13" name="Text 10"/>
          <p:cNvSpPr/>
          <p:nvPr/>
        </p:nvSpPr>
        <p:spPr>
          <a:xfrm>
            <a:off x="6370439" y="6534745"/>
            <a:ext cx="7375922" cy="628650"/>
          </a:xfrm>
          <a:prstGeom prst="rect">
            <a:avLst/>
          </a:prstGeom>
          <a:noFill/>
          <a:ln/>
        </p:spPr>
        <p:txBody>
          <a:bodyPr wrap="square" lIns="0" tIns="0" rIns="0" bIns="0" rtlCol="0" anchor="t"/>
          <a:lstStyle/>
          <a:p>
            <a:pPr marL="0" indent="0">
              <a:lnSpc>
                <a:spcPts val="2450"/>
              </a:lnSpc>
              <a:buNone/>
            </a:pPr>
            <a:r>
              <a:rPr lang="en-US" sz="1500" dirty="0">
                <a:solidFill>
                  <a:srgbClr val="4C4C4D"/>
                </a:solidFill>
                <a:latin typeface="Heebo" pitchFamily="34" charset="0"/>
                <a:ea typeface="Heebo" pitchFamily="34" charset="-122"/>
                <a:cs typeface="Heebo" pitchFamily="34" charset="-120"/>
              </a:rPr>
              <a:t>Collaboration with industry stakeholders, regulatory bodies, and technology providers is essential for effective adaptation and compliance with new regulations.</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02801" y="738902"/>
            <a:ext cx="4333042" cy="448985"/>
          </a:xfrm>
          <a:prstGeom prst="rect">
            <a:avLst/>
          </a:prstGeom>
          <a:noFill/>
          <a:ln/>
        </p:spPr>
        <p:txBody>
          <a:bodyPr wrap="none" lIns="0" tIns="0" rIns="0" bIns="0" rtlCol="0" anchor="t"/>
          <a:lstStyle/>
          <a:p>
            <a:pPr marL="0" indent="0">
              <a:lnSpc>
                <a:spcPts val="3500"/>
              </a:lnSpc>
              <a:buNone/>
            </a:pPr>
            <a:r>
              <a:rPr lang="en-US" sz="2800" dirty="0">
                <a:solidFill>
                  <a:srgbClr val="152D47"/>
                </a:solidFill>
                <a:latin typeface="Crimson Pro" pitchFamily="34" charset="0"/>
                <a:ea typeface="Crimson Pro" pitchFamily="34" charset="-122"/>
                <a:cs typeface="Crimson Pro" pitchFamily="34" charset="-120"/>
              </a:rPr>
              <a:t>The Future of Industrial Data</a:t>
            </a:r>
            <a:endParaRPr lang="en-US" sz="2800" dirty="0"/>
          </a:p>
        </p:txBody>
      </p:sp>
      <p:sp>
        <p:nvSpPr>
          <p:cNvPr id="4" name="Text 1"/>
          <p:cNvSpPr/>
          <p:nvPr/>
        </p:nvSpPr>
        <p:spPr>
          <a:xfrm>
            <a:off x="502801" y="1403390"/>
            <a:ext cx="8138398" cy="459819"/>
          </a:xfrm>
          <a:prstGeom prst="rect">
            <a:avLst/>
          </a:prstGeom>
          <a:noFill/>
          <a:ln/>
        </p:spPr>
        <p:txBody>
          <a:bodyPr wrap="square" lIns="0" tIns="0" rIns="0" bIns="0" rtlCol="0" anchor="t"/>
          <a:lstStyle/>
          <a:p>
            <a:pPr marL="0" indent="0">
              <a:lnSpc>
                <a:spcPts val="1800"/>
              </a:lnSpc>
              <a:buNone/>
            </a:pPr>
            <a:r>
              <a:rPr lang="en-US" sz="1100" dirty="0">
                <a:solidFill>
                  <a:srgbClr val="4C4C4D"/>
                </a:solidFill>
                <a:latin typeface="Heebo" pitchFamily="34" charset="0"/>
                <a:ea typeface="Heebo" pitchFamily="34" charset="-122"/>
                <a:cs typeface="Heebo" pitchFamily="34" charset="-120"/>
              </a:rPr>
              <a:t>As technology continues to advance, the industrial data landscape will continue to evolve. It's essential to stay informed and adapt to these changes to ensure businesses remain competitive and sustainable in the future.</a:t>
            </a:r>
            <a:endParaRPr lang="en-US" sz="1100" dirty="0"/>
          </a:p>
        </p:txBody>
      </p:sp>
      <p:pic>
        <p:nvPicPr>
          <p:cNvPr id="5" name="Image 1" descr="preencoded.png"/>
          <p:cNvPicPr>
            <a:picLocks noChangeAspect="1"/>
          </p:cNvPicPr>
          <p:nvPr/>
        </p:nvPicPr>
        <p:blipFill>
          <a:blip r:embed="rId4"/>
          <a:stretch>
            <a:fillRect/>
          </a:stretch>
        </p:blipFill>
        <p:spPr>
          <a:xfrm>
            <a:off x="502801" y="2024777"/>
            <a:ext cx="359093" cy="359092"/>
          </a:xfrm>
          <a:prstGeom prst="rect">
            <a:avLst/>
          </a:prstGeom>
        </p:spPr>
      </p:pic>
      <p:sp>
        <p:nvSpPr>
          <p:cNvPr id="6" name="Text 2"/>
          <p:cNvSpPr/>
          <p:nvPr/>
        </p:nvSpPr>
        <p:spPr>
          <a:xfrm>
            <a:off x="502801" y="2527459"/>
            <a:ext cx="1795820" cy="224433"/>
          </a:xfrm>
          <a:prstGeom prst="rect">
            <a:avLst/>
          </a:prstGeom>
          <a:noFill/>
          <a:ln/>
        </p:spPr>
        <p:txBody>
          <a:bodyPr wrap="none" lIns="0" tIns="0" rIns="0" bIns="0" rtlCol="0" anchor="t"/>
          <a:lstStyle/>
          <a:p>
            <a:pPr marL="0" indent="0" algn="l">
              <a:lnSpc>
                <a:spcPts val="1750"/>
              </a:lnSpc>
              <a:buNone/>
            </a:pPr>
            <a:r>
              <a:rPr lang="en-US" sz="1400" dirty="0">
                <a:solidFill>
                  <a:srgbClr val="4C4C4D"/>
                </a:solidFill>
                <a:latin typeface="Crimson Pro" pitchFamily="34" charset="0"/>
                <a:ea typeface="Crimson Pro" pitchFamily="34" charset="-122"/>
                <a:cs typeface="Crimson Pro" pitchFamily="34" charset="-120"/>
              </a:rPr>
              <a:t>Data Security</a:t>
            </a:r>
            <a:endParaRPr lang="en-US" sz="1400" dirty="0"/>
          </a:p>
        </p:txBody>
      </p:sp>
      <p:sp>
        <p:nvSpPr>
          <p:cNvPr id="7" name="Text 3"/>
          <p:cNvSpPr/>
          <p:nvPr/>
        </p:nvSpPr>
        <p:spPr>
          <a:xfrm>
            <a:off x="502801" y="2838093"/>
            <a:ext cx="8138398" cy="229910"/>
          </a:xfrm>
          <a:prstGeom prst="rect">
            <a:avLst/>
          </a:prstGeom>
          <a:noFill/>
          <a:ln/>
        </p:spPr>
        <p:txBody>
          <a:bodyPr wrap="none" lIns="0" tIns="0" rIns="0" bIns="0" rtlCol="0" anchor="t"/>
          <a:lstStyle/>
          <a:p>
            <a:pPr marL="0" indent="0" algn="l">
              <a:lnSpc>
                <a:spcPts val="1800"/>
              </a:lnSpc>
              <a:buNone/>
            </a:pPr>
            <a:r>
              <a:rPr lang="en-US" sz="1100" dirty="0">
                <a:solidFill>
                  <a:srgbClr val="4C4C4D"/>
                </a:solidFill>
                <a:latin typeface="Heebo" pitchFamily="34" charset="0"/>
                <a:ea typeface="Heebo" pitchFamily="34" charset="-122"/>
                <a:cs typeface="Heebo" pitchFamily="34" charset="-120"/>
              </a:rPr>
              <a:t>Data security will remain a paramount concern, with continuous innovation in cybersecurity measures.</a:t>
            </a:r>
            <a:endParaRPr lang="en-US" sz="1100" dirty="0"/>
          </a:p>
        </p:txBody>
      </p:sp>
      <p:pic>
        <p:nvPicPr>
          <p:cNvPr id="8" name="Image 2" descr="preencoded.png"/>
          <p:cNvPicPr>
            <a:picLocks noChangeAspect="1"/>
          </p:cNvPicPr>
          <p:nvPr/>
        </p:nvPicPr>
        <p:blipFill>
          <a:blip r:embed="rId5"/>
          <a:stretch>
            <a:fillRect/>
          </a:stretch>
        </p:blipFill>
        <p:spPr>
          <a:xfrm>
            <a:off x="502801" y="3499009"/>
            <a:ext cx="359093" cy="359092"/>
          </a:xfrm>
          <a:prstGeom prst="rect">
            <a:avLst/>
          </a:prstGeom>
        </p:spPr>
      </p:pic>
      <p:sp>
        <p:nvSpPr>
          <p:cNvPr id="9" name="Text 4"/>
          <p:cNvSpPr/>
          <p:nvPr/>
        </p:nvSpPr>
        <p:spPr>
          <a:xfrm>
            <a:off x="502801" y="4001691"/>
            <a:ext cx="1795820" cy="224433"/>
          </a:xfrm>
          <a:prstGeom prst="rect">
            <a:avLst/>
          </a:prstGeom>
          <a:noFill/>
          <a:ln/>
        </p:spPr>
        <p:txBody>
          <a:bodyPr wrap="none" lIns="0" tIns="0" rIns="0" bIns="0" rtlCol="0" anchor="t"/>
          <a:lstStyle/>
          <a:p>
            <a:pPr marL="0" indent="0" algn="l">
              <a:lnSpc>
                <a:spcPts val="1750"/>
              </a:lnSpc>
              <a:buNone/>
            </a:pPr>
            <a:r>
              <a:rPr lang="en-US" sz="1400" dirty="0">
                <a:solidFill>
                  <a:srgbClr val="4C4C4D"/>
                </a:solidFill>
                <a:latin typeface="Crimson Pro" pitchFamily="34" charset="0"/>
                <a:ea typeface="Crimson Pro" pitchFamily="34" charset="-122"/>
                <a:cs typeface="Crimson Pro" pitchFamily="34" charset="-120"/>
              </a:rPr>
              <a:t>Sustainability</a:t>
            </a:r>
            <a:endParaRPr lang="en-US" sz="1400" dirty="0"/>
          </a:p>
        </p:txBody>
      </p:sp>
      <p:sp>
        <p:nvSpPr>
          <p:cNvPr id="10" name="Text 5"/>
          <p:cNvSpPr/>
          <p:nvPr/>
        </p:nvSpPr>
        <p:spPr>
          <a:xfrm>
            <a:off x="502801" y="4312325"/>
            <a:ext cx="8138398" cy="229910"/>
          </a:xfrm>
          <a:prstGeom prst="rect">
            <a:avLst/>
          </a:prstGeom>
          <a:noFill/>
          <a:ln/>
        </p:spPr>
        <p:txBody>
          <a:bodyPr wrap="none" lIns="0" tIns="0" rIns="0" bIns="0" rtlCol="0" anchor="t"/>
          <a:lstStyle/>
          <a:p>
            <a:pPr marL="0" indent="0" algn="l">
              <a:lnSpc>
                <a:spcPts val="1800"/>
              </a:lnSpc>
              <a:buNone/>
            </a:pPr>
            <a:r>
              <a:rPr lang="en-US" sz="1100" dirty="0">
                <a:solidFill>
                  <a:srgbClr val="4C4C4D"/>
                </a:solidFill>
                <a:latin typeface="Heebo" pitchFamily="34" charset="0"/>
                <a:ea typeface="Heebo" pitchFamily="34" charset="-122"/>
                <a:cs typeface="Heebo" pitchFamily="34" charset="-120"/>
              </a:rPr>
              <a:t>Sustainability will become increasingly integrated into data management practices, minimizing environmental impact.</a:t>
            </a:r>
            <a:endParaRPr lang="en-US" sz="1100" dirty="0"/>
          </a:p>
        </p:txBody>
      </p:sp>
      <p:pic>
        <p:nvPicPr>
          <p:cNvPr id="11" name="Image 3" descr="preencoded.png"/>
          <p:cNvPicPr>
            <a:picLocks noChangeAspect="1"/>
          </p:cNvPicPr>
          <p:nvPr/>
        </p:nvPicPr>
        <p:blipFill>
          <a:blip r:embed="rId6"/>
          <a:stretch>
            <a:fillRect/>
          </a:stretch>
        </p:blipFill>
        <p:spPr>
          <a:xfrm>
            <a:off x="502801" y="4973241"/>
            <a:ext cx="359093" cy="359092"/>
          </a:xfrm>
          <a:prstGeom prst="rect">
            <a:avLst/>
          </a:prstGeom>
        </p:spPr>
      </p:pic>
      <p:sp>
        <p:nvSpPr>
          <p:cNvPr id="12" name="Text 6"/>
          <p:cNvSpPr/>
          <p:nvPr/>
        </p:nvSpPr>
        <p:spPr>
          <a:xfrm>
            <a:off x="502801" y="5475923"/>
            <a:ext cx="1795820" cy="224433"/>
          </a:xfrm>
          <a:prstGeom prst="rect">
            <a:avLst/>
          </a:prstGeom>
          <a:noFill/>
          <a:ln/>
        </p:spPr>
        <p:txBody>
          <a:bodyPr wrap="none" lIns="0" tIns="0" rIns="0" bIns="0" rtlCol="0" anchor="t"/>
          <a:lstStyle/>
          <a:p>
            <a:pPr marL="0" indent="0" algn="l">
              <a:lnSpc>
                <a:spcPts val="1750"/>
              </a:lnSpc>
              <a:buNone/>
            </a:pPr>
            <a:r>
              <a:rPr lang="en-US" sz="1400" dirty="0">
                <a:solidFill>
                  <a:srgbClr val="4C4C4D"/>
                </a:solidFill>
                <a:latin typeface="Crimson Pro" pitchFamily="34" charset="0"/>
                <a:ea typeface="Crimson Pro" pitchFamily="34" charset="-122"/>
                <a:cs typeface="Crimson Pro" pitchFamily="34" charset="-120"/>
              </a:rPr>
              <a:t>Transparency</a:t>
            </a:r>
            <a:endParaRPr lang="en-US" sz="1400" dirty="0"/>
          </a:p>
        </p:txBody>
      </p:sp>
      <p:sp>
        <p:nvSpPr>
          <p:cNvPr id="13" name="Text 7"/>
          <p:cNvSpPr/>
          <p:nvPr/>
        </p:nvSpPr>
        <p:spPr>
          <a:xfrm>
            <a:off x="502801" y="5786557"/>
            <a:ext cx="8138398" cy="229910"/>
          </a:xfrm>
          <a:prstGeom prst="rect">
            <a:avLst/>
          </a:prstGeom>
          <a:noFill/>
          <a:ln/>
        </p:spPr>
        <p:txBody>
          <a:bodyPr wrap="none" lIns="0" tIns="0" rIns="0" bIns="0" rtlCol="0" anchor="t"/>
          <a:lstStyle/>
          <a:p>
            <a:pPr marL="0" indent="0" algn="l">
              <a:lnSpc>
                <a:spcPts val="1800"/>
              </a:lnSpc>
              <a:buNone/>
            </a:pPr>
            <a:r>
              <a:rPr lang="en-US" sz="1100" dirty="0">
                <a:solidFill>
                  <a:srgbClr val="4C4C4D"/>
                </a:solidFill>
                <a:latin typeface="Heebo" pitchFamily="34" charset="0"/>
                <a:ea typeface="Heebo" pitchFamily="34" charset="-122"/>
                <a:cs typeface="Heebo" pitchFamily="34" charset="-120"/>
              </a:rPr>
              <a:t>Transparency in data handling and reporting will continue to be a key driver for trust and accountability.</a:t>
            </a:r>
            <a:endParaRPr lang="en-US" sz="1100" dirty="0"/>
          </a:p>
        </p:txBody>
      </p:sp>
      <p:pic>
        <p:nvPicPr>
          <p:cNvPr id="14" name="Image 4" descr="preencoded.png"/>
          <p:cNvPicPr>
            <a:picLocks noChangeAspect="1"/>
          </p:cNvPicPr>
          <p:nvPr/>
        </p:nvPicPr>
        <p:blipFill>
          <a:blip r:embed="rId7"/>
          <a:stretch>
            <a:fillRect/>
          </a:stretch>
        </p:blipFill>
        <p:spPr>
          <a:xfrm>
            <a:off x="502801" y="6447473"/>
            <a:ext cx="359093" cy="359092"/>
          </a:xfrm>
          <a:prstGeom prst="rect">
            <a:avLst/>
          </a:prstGeom>
        </p:spPr>
      </p:pic>
      <p:sp>
        <p:nvSpPr>
          <p:cNvPr id="15" name="Text 8"/>
          <p:cNvSpPr/>
          <p:nvPr/>
        </p:nvSpPr>
        <p:spPr>
          <a:xfrm>
            <a:off x="502801" y="6950154"/>
            <a:ext cx="1795820" cy="224433"/>
          </a:xfrm>
          <a:prstGeom prst="rect">
            <a:avLst/>
          </a:prstGeom>
          <a:noFill/>
          <a:ln/>
        </p:spPr>
        <p:txBody>
          <a:bodyPr wrap="none" lIns="0" tIns="0" rIns="0" bIns="0" rtlCol="0" anchor="t"/>
          <a:lstStyle/>
          <a:p>
            <a:pPr marL="0" indent="0" algn="l">
              <a:lnSpc>
                <a:spcPts val="1750"/>
              </a:lnSpc>
              <a:buNone/>
            </a:pPr>
            <a:r>
              <a:rPr lang="en-US" sz="1400" dirty="0">
                <a:solidFill>
                  <a:srgbClr val="4C4C4D"/>
                </a:solidFill>
                <a:latin typeface="Crimson Pro" pitchFamily="34" charset="0"/>
                <a:ea typeface="Crimson Pro" pitchFamily="34" charset="-122"/>
                <a:cs typeface="Crimson Pro" pitchFamily="34" charset="-120"/>
              </a:rPr>
              <a:t>Cloud Adoption</a:t>
            </a:r>
            <a:endParaRPr lang="en-US" sz="1400" dirty="0"/>
          </a:p>
        </p:txBody>
      </p:sp>
      <p:sp>
        <p:nvSpPr>
          <p:cNvPr id="16" name="Text 9"/>
          <p:cNvSpPr/>
          <p:nvPr/>
        </p:nvSpPr>
        <p:spPr>
          <a:xfrm>
            <a:off x="502801" y="7260788"/>
            <a:ext cx="8138398" cy="229910"/>
          </a:xfrm>
          <a:prstGeom prst="rect">
            <a:avLst/>
          </a:prstGeom>
          <a:noFill/>
          <a:ln/>
        </p:spPr>
        <p:txBody>
          <a:bodyPr wrap="none" lIns="0" tIns="0" rIns="0" bIns="0" rtlCol="0" anchor="t"/>
          <a:lstStyle/>
          <a:p>
            <a:pPr marL="0" indent="0" algn="l">
              <a:lnSpc>
                <a:spcPts val="1800"/>
              </a:lnSpc>
              <a:buNone/>
            </a:pPr>
            <a:r>
              <a:rPr lang="en-US" sz="1100" dirty="0">
                <a:solidFill>
                  <a:srgbClr val="4C4C4D"/>
                </a:solidFill>
                <a:latin typeface="Heebo" pitchFamily="34" charset="0"/>
                <a:ea typeface="Heebo" pitchFamily="34" charset="-122"/>
                <a:cs typeface="Heebo" pitchFamily="34" charset="-120"/>
              </a:rPr>
              <a:t>Cloud computing will continue to gain traction, offering scalable and flexible solutions for data storage and management.</a:t>
            </a:r>
            <a:endParaRPr lang="en-US" sz="11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758</Words>
  <Application>Microsoft Office PowerPoint</Application>
  <PresentationFormat>Custom</PresentationFormat>
  <Paragraphs>74</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Heebo</vt:lpstr>
      <vt:lpstr>Crimson Pro</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Customer</cp:lastModifiedBy>
  <cp:revision>2</cp:revision>
  <dcterms:created xsi:type="dcterms:W3CDTF">2024-09-13T10:45:56Z</dcterms:created>
  <dcterms:modified xsi:type="dcterms:W3CDTF">2024-09-13T10:50:37Z</dcterms:modified>
</cp:coreProperties>
</file>